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2"/>
  </p:notesMasterIdLst>
  <p:sldIdLst>
    <p:sldId id="258" r:id="rId5"/>
    <p:sldId id="266" r:id="rId6"/>
    <p:sldId id="257" r:id="rId7"/>
    <p:sldId id="320" r:id="rId8"/>
    <p:sldId id="319" r:id="rId9"/>
    <p:sldId id="271" r:id="rId10"/>
    <p:sldId id="321" r:id="rId11"/>
    <p:sldId id="273" r:id="rId12"/>
    <p:sldId id="322" r:id="rId13"/>
    <p:sldId id="323" r:id="rId14"/>
    <p:sldId id="324" r:id="rId15"/>
    <p:sldId id="325" r:id="rId16"/>
    <p:sldId id="291" r:id="rId17"/>
    <p:sldId id="326" r:id="rId18"/>
    <p:sldId id="327" r:id="rId19"/>
    <p:sldId id="328" r:id="rId20"/>
    <p:sldId id="329" r:id="rId21"/>
    <p:sldId id="330" r:id="rId22"/>
    <p:sldId id="331" r:id="rId23"/>
    <p:sldId id="332" r:id="rId24"/>
    <p:sldId id="333" r:id="rId25"/>
    <p:sldId id="334" r:id="rId26"/>
    <p:sldId id="289" r:id="rId27"/>
    <p:sldId id="335" r:id="rId28"/>
    <p:sldId id="336" r:id="rId29"/>
    <p:sldId id="337" r:id="rId30"/>
    <p:sldId id="265" r:id="rId31"/>
  </p:sldIdLst>
  <p:sldSz cx="12192000" cy="6858000"/>
  <p:notesSz cx="6858000" cy="9144000"/>
  <p:embeddedFontLst>
    <p:embeddedFont>
      <p:font typeface="等线" panose="02010600030101010101" pitchFamily="2" charset="-122"/>
      <p:regular r:id="rId33"/>
    </p:embeddedFont>
    <p:embeddedFont>
      <p:font typeface="OPPOSans B" panose="020B0604020202020204" charset="-122"/>
      <p:regular r:id="rId34"/>
    </p:embeddedFont>
    <p:embeddedFont>
      <p:font typeface="OPPOSans M" panose="020B0604020202020204" charset="-122"/>
      <p:regular r:id="rId35"/>
    </p:embeddedFont>
    <p:embeddedFont>
      <p:font typeface="OPPOSans R" panose="020B0604020202020204"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6">
          <p15:clr>
            <a:srgbClr val="A4A3A4"/>
          </p15:clr>
        </p15:guide>
        <p15:guide id="2" pos="182">
          <p15:clr>
            <a:srgbClr val="A4A3A4"/>
          </p15:clr>
        </p15:guide>
        <p15:guide id="3" pos="416">
          <p15:clr>
            <a:srgbClr val="A4A3A4"/>
          </p15:clr>
        </p15:guide>
        <p15:guide id="4" pos="7220">
          <p15:clr>
            <a:srgbClr val="A4A3A4"/>
          </p15:clr>
        </p15:guide>
        <p15:guide id="5" orient="horz" pos="648">
          <p15:clr>
            <a:srgbClr val="A4A3A4"/>
          </p15:clr>
        </p15:guide>
        <p15:guide id="6" orient="horz" pos="749">
          <p15:clr>
            <a:srgbClr val="A4A3A4"/>
          </p15:clr>
        </p15:guide>
        <p15:guide id="7" orient="horz" pos="3928">
          <p15:clr>
            <a:srgbClr val="A4A3A4"/>
          </p15:clr>
        </p15:guide>
        <p15:guide id="8" orient="horz" pos="3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5249"/>
    <a:srgbClr val="049373"/>
    <a:srgbClr val="64BF9C"/>
    <a:srgbClr val="FC9804"/>
    <a:srgbClr val="C302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6E2991-2350-4383-A19C-C5A39C43F4D9}" v="15" dt="2024-01-18T03:34:39.10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7" d="100"/>
          <a:sy n="67" d="100"/>
        </p:scale>
        <p:origin x="834" y="60"/>
      </p:cViewPr>
      <p:guideLst>
        <p:guide orient="horz" pos="2306"/>
        <p:guide pos="182"/>
        <p:guide pos="416"/>
        <p:guide pos="7220"/>
        <p:guide orient="horz" pos="648"/>
        <p:guide orient="horz" pos="749"/>
        <p:guide orient="horz" pos="3928"/>
        <p:guide orient="horz" pos="386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2.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DF40EE-CC17-4BC3-BB7B-65DD2FC03087}" type="datetimeFigureOut">
              <a:rPr lang="zh-CN" altLang="en-US" smtClean="0"/>
              <a:t>2024/1/18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B7666-F619-4AA5-969F-6053C26D00F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hyperlink" Target="https://github.com/emadhajaj/Mastering-Embedded-System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Rectangles 4"/>
          <p:cNvSpPr/>
          <p:nvPr/>
        </p:nvSpPr>
        <p:spPr>
          <a:xfrm>
            <a:off x="8890" y="-14605"/>
            <a:ext cx="6234430" cy="687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文本框 6"/>
          <p:cNvSpPr txBox="1"/>
          <p:nvPr/>
        </p:nvSpPr>
        <p:spPr>
          <a:xfrm>
            <a:off x="7593965" y="2221051"/>
            <a:ext cx="4598035" cy="2400657"/>
          </a:xfrm>
          <a:prstGeom prst="rect">
            <a:avLst/>
          </a:prstGeom>
          <a:noFill/>
          <a:ln>
            <a:noFill/>
          </a:ln>
        </p:spPr>
        <p:txBody>
          <a:bodyPr wrap="square">
            <a:spAutoFit/>
          </a:bodyPr>
          <a:lstStyle/>
          <a:p>
            <a:pPr marR="0" indent="0" defTabSz="914400" fontAlgn="auto">
              <a:lnSpc>
                <a:spcPct val="100000"/>
              </a:lnSpc>
              <a:spcBef>
                <a:spcPts val="0"/>
              </a:spcBef>
              <a:spcAft>
                <a:spcPts val="0"/>
              </a:spcAft>
              <a:buClrTx/>
              <a:buSzTx/>
              <a:buFontTx/>
              <a:buNone/>
              <a:defRPr/>
            </a:pPr>
            <a:r>
              <a:rPr kumimoji="0" lang="en-US" altLang="zh-CN" sz="5000" b="0" i="0" kern="1200" spc="0" normalizeH="0" noProof="0" dirty="0">
                <a:solidFill>
                  <a:prstClr val="black"/>
                </a:solidFill>
                <a:latin typeface="OPPOSans B" panose="00020600040101010101" pitchFamily="18" charset="-122"/>
                <a:ea typeface="OPPOSans B" panose="00020600040101010101" pitchFamily="18" charset="-122"/>
                <a:cs typeface="OPPOSans B" panose="00020600040101010101" pitchFamily="18" charset="-122"/>
              </a:rPr>
              <a:t>Pressure Monitoring System</a:t>
            </a:r>
          </a:p>
        </p:txBody>
      </p:sp>
      <p:sp>
        <p:nvSpPr>
          <p:cNvPr id="6" name="文本框 5"/>
          <p:cNvSpPr txBox="1"/>
          <p:nvPr/>
        </p:nvSpPr>
        <p:spPr>
          <a:xfrm>
            <a:off x="7593965" y="5562301"/>
            <a:ext cx="4179854" cy="654666"/>
          </a:xfrm>
          <a:prstGeom prst="rect">
            <a:avLst/>
          </a:prstGeom>
          <a:noFill/>
        </p:spPr>
        <p:txBody>
          <a:bodyPr wrap="square" rtlCol="0">
            <a:spAutoFit/>
          </a:bodyPr>
          <a:lstStyle/>
          <a:p>
            <a:pPr marR="0" indent="0" defTabSz="914400" fontAlgn="auto">
              <a:lnSpc>
                <a:spcPct val="120000"/>
              </a:lnSpc>
              <a:spcBef>
                <a:spcPts val="0"/>
              </a:spcBef>
              <a:spcAft>
                <a:spcPts val="0"/>
              </a:spcAft>
              <a:buClrTx/>
              <a:buSzTx/>
              <a:buFontTx/>
              <a:buNone/>
              <a:defRPr/>
            </a:pPr>
            <a:r>
              <a:rPr kumimoji="0" lang="en-US" altLang="zh-CN" sz="3200" b="0" i="0" kern="1200" cap="small" spc="0" normalizeH="0" noProof="0" dirty="0">
                <a:solidFill>
                  <a:prstClr val="black"/>
                </a:solidFill>
                <a:latin typeface="OPPOSans R" panose="00020600040101010101" charset="-122"/>
                <a:ea typeface="OPPOSans R" panose="00020600040101010101" charset="-122"/>
                <a:cs typeface="+mn-cs"/>
              </a:rPr>
              <a:t>Emad Hajaj</a:t>
            </a:r>
          </a:p>
        </p:txBody>
      </p:sp>
      <p:sp>
        <p:nvSpPr>
          <p:cNvPr id="4" name="矩形 3"/>
          <p:cNvSpPr/>
          <p:nvPr/>
        </p:nvSpPr>
        <p:spPr>
          <a:xfrm>
            <a:off x="5948363" y="1619250"/>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2" name="TextBox 1">
            <a:extLst>
              <a:ext uri="{FF2B5EF4-FFF2-40B4-BE49-F238E27FC236}">
                <a16:creationId xmlns:a16="http://schemas.microsoft.com/office/drawing/2014/main" id="{B86FCD21-D1ED-5AAE-95A4-45B3BFBE3C89}"/>
              </a:ext>
            </a:extLst>
          </p:cNvPr>
          <p:cNvSpPr txBox="1"/>
          <p:nvPr/>
        </p:nvSpPr>
        <p:spPr>
          <a:xfrm>
            <a:off x="2218645" y="5847635"/>
            <a:ext cx="1814920" cy="369332"/>
          </a:xfrm>
          <a:prstGeom prst="rect">
            <a:avLst/>
          </a:prstGeom>
          <a:noFill/>
        </p:spPr>
        <p:txBody>
          <a:bodyPr wrap="none" rtlCol="0">
            <a:spAutoFit/>
          </a:bodyPr>
          <a:lstStyle/>
          <a:p>
            <a:r>
              <a:rPr lang="en-US" dirty="0"/>
              <a:t>Learn in Depth</a:t>
            </a:r>
          </a:p>
        </p:txBody>
      </p:sp>
      <p:pic>
        <p:nvPicPr>
          <p:cNvPr id="8" name="Picture 7" descr="The cockpit of an airplane&#10;&#10;Description automatically generated">
            <a:extLst>
              <a:ext uri="{FF2B5EF4-FFF2-40B4-BE49-F238E27FC236}">
                <a16:creationId xmlns:a16="http://schemas.microsoft.com/office/drawing/2014/main" id="{E114DE25-4B1E-36F2-7CB4-0707E7063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 y="1435894"/>
            <a:ext cx="7086599" cy="39862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9224" y="1237446"/>
            <a:ext cx="2656401" cy="954107"/>
          </a:xfrm>
          <a:prstGeom prst="rect">
            <a:avLst/>
          </a:prstGeom>
          <a:noFill/>
        </p:spPr>
        <p:txBody>
          <a:bodyPr wrap="square">
            <a:spAutoFit/>
          </a:bodyPr>
          <a:lstStyle/>
          <a:p>
            <a:r>
              <a:rPr lang="en-US" altLang="zh-CN" sz="2800" b="1" dirty="0">
                <a:solidFill>
                  <a:prstClr val="black"/>
                </a:solidFill>
                <a:latin typeface="OPPOSans R" panose="00020600040101010101" charset="-122"/>
                <a:ea typeface="OPPOSans R" panose="00020600040101010101" charset="-122"/>
              </a:rPr>
              <a:t>Measurement system</a:t>
            </a:r>
            <a:endParaRPr kumimoji="1" lang="en-US" altLang="zh-CN" sz="2800" b="1" cap="all"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9" name="文本框 18"/>
          <p:cNvSpPr txBox="1"/>
          <p:nvPr/>
        </p:nvSpPr>
        <p:spPr>
          <a:xfrm>
            <a:off x="287789" y="2745345"/>
            <a:ext cx="5270049" cy="192110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This</a:t>
            </a:r>
            <a:r>
              <a:rPr lang="en-US" altLang="zh-CN" sz="2000" dirty="0">
                <a:solidFill>
                  <a:prstClr val="black"/>
                </a:solidFill>
                <a:latin typeface="OPPOSans R" panose="00020600040101010101" charset="-122"/>
                <a:ea typeface="OPPOSans R" panose="00020600040101010101" charset="-122"/>
              </a:rPr>
              <a:t> system’s main function is to get the Readings from the pressure sensor and continuously compare it to the threshold value in the real-time to be able to act immediately.</a:t>
            </a:r>
            <a:endPar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sp>
        <p:nvSpPr>
          <p:cNvPr id="10" name="矩形 5">
            <a:extLst>
              <a:ext uri="{FF2B5EF4-FFF2-40B4-BE49-F238E27FC236}">
                <a16:creationId xmlns:a16="http://schemas.microsoft.com/office/drawing/2014/main" id="{AA91964E-9AB8-92F1-22BC-D54C6D943065}"/>
              </a:ext>
            </a:extLst>
          </p:cNvPr>
          <p:cNvSpPr/>
          <p:nvPr/>
        </p:nvSpPr>
        <p:spPr>
          <a:xfrm>
            <a:off x="3416612" y="0"/>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pic>
        <p:nvPicPr>
          <p:cNvPr id="3" name="Picture 2">
            <a:extLst>
              <a:ext uri="{FF2B5EF4-FFF2-40B4-BE49-F238E27FC236}">
                <a16:creationId xmlns:a16="http://schemas.microsoft.com/office/drawing/2014/main" id="{34AE474E-EF6A-3DDF-7F69-AB29A9D61F90}"/>
              </a:ext>
            </a:extLst>
          </p:cNvPr>
          <p:cNvPicPr>
            <a:picLocks noChangeAspect="1"/>
          </p:cNvPicPr>
          <p:nvPr/>
        </p:nvPicPr>
        <p:blipFill>
          <a:blip r:embed="rId2"/>
          <a:stretch>
            <a:fillRect/>
          </a:stretch>
        </p:blipFill>
        <p:spPr>
          <a:xfrm>
            <a:off x="6257924" y="753009"/>
            <a:ext cx="5646287" cy="5351982"/>
          </a:xfrm>
          <a:prstGeom prst="rect">
            <a:avLst/>
          </a:prstGeom>
        </p:spPr>
      </p:pic>
    </p:spTree>
    <p:extLst>
      <p:ext uri="{BB962C8B-B14F-4D97-AF65-F5344CB8AC3E}">
        <p14:creationId xmlns:p14="http://schemas.microsoft.com/office/powerpoint/2010/main" val="3862931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9224" y="1237446"/>
            <a:ext cx="2656401" cy="954107"/>
          </a:xfrm>
          <a:prstGeom prst="rect">
            <a:avLst/>
          </a:prstGeom>
          <a:noFill/>
        </p:spPr>
        <p:txBody>
          <a:bodyPr wrap="square">
            <a:spAutoFit/>
          </a:bodyPr>
          <a:lstStyle/>
          <a:p>
            <a:r>
              <a:rPr lang="en-US" altLang="zh-CN" sz="2800" b="1" dirty="0">
                <a:solidFill>
                  <a:prstClr val="black"/>
                </a:solidFill>
                <a:latin typeface="OPPOSans R" panose="00020600040101010101" charset="-122"/>
                <a:ea typeface="OPPOSans R" panose="00020600040101010101" charset="-122"/>
              </a:rPr>
              <a:t>Warning system</a:t>
            </a:r>
            <a:endParaRPr kumimoji="1" lang="en-US" altLang="zh-CN" sz="2800" b="1" cap="all"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9" name="文本框 18"/>
          <p:cNvSpPr txBox="1"/>
          <p:nvPr/>
        </p:nvSpPr>
        <p:spPr>
          <a:xfrm>
            <a:off x="273501" y="2837780"/>
            <a:ext cx="5270049" cy="118244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This</a:t>
            </a:r>
            <a:r>
              <a:rPr lang="en-US" altLang="zh-CN" sz="2000" dirty="0">
                <a:solidFill>
                  <a:prstClr val="black"/>
                </a:solidFill>
                <a:latin typeface="OPPOSans R" panose="00020600040101010101" charset="-122"/>
                <a:ea typeface="OPPOSans R" panose="00020600040101010101" charset="-122"/>
              </a:rPr>
              <a:t> system’s main function is to turn the alarm on and keep it on for a period then turn it off if the cause is no longer exists</a:t>
            </a:r>
            <a:endPar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sp>
        <p:nvSpPr>
          <p:cNvPr id="10" name="矩形 5">
            <a:extLst>
              <a:ext uri="{FF2B5EF4-FFF2-40B4-BE49-F238E27FC236}">
                <a16:creationId xmlns:a16="http://schemas.microsoft.com/office/drawing/2014/main" id="{AA91964E-9AB8-92F1-22BC-D54C6D943065}"/>
              </a:ext>
            </a:extLst>
          </p:cNvPr>
          <p:cNvSpPr/>
          <p:nvPr/>
        </p:nvSpPr>
        <p:spPr>
          <a:xfrm>
            <a:off x="3416612" y="0"/>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pic>
        <p:nvPicPr>
          <p:cNvPr id="5" name="Picture 4">
            <a:extLst>
              <a:ext uri="{FF2B5EF4-FFF2-40B4-BE49-F238E27FC236}">
                <a16:creationId xmlns:a16="http://schemas.microsoft.com/office/drawing/2014/main" id="{44672EA3-6B18-67C4-1779-431BAD5AC96D}"/>
              </a:ext>
            </a:extLst>
          </p:cNvPr>
          <p:cNvPicPr>
            <a:picLocks noChangeAspect="1"/>
          </p:cNvPicPr>
          <p:nvPr/>
        </p:nvPicPr>
        <p:blipFill>
          <a:blip r:embed="rId2"/>
          <a:stretch>
            <a:fillRect/>
          </a:stretch>
        </p:blipFill>
        <p:spPr>
          <a:xfrm>
            <a:off x="6299713" y="1556839"/>
            <a:ext cx="5808211" cy="3744322"/>
          </a:xfrm>
          <a:prstGeom prst="rect">
            <a:avLst/>
          </a:prstGeom>
        </p:spPr>
      </p:pic>
    </p:spTree>
    <p:extLst>
      <p:ext uri="{BB962C8B-B14F-4D97-AF65-F5344CB8AC3E}">
        <p14:creationId xmlns:p14="http://schemas.microsoft.com/office/powerpoint/2010/main" val="2183887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2D391-98CB-461F-439B-970D6D7B520C}"/>
              </a:ext>
            </a:extLst>
          </p:cNvPr>
          <p:cNvPicPr>
            <a:picLocks noChangeAspect="1"/>
          </p:cNvPicPr>
          <p:nvPr/>
        </p:nvPicPr>
        <p:blipFill>
          <a:blip r:embed="rId2"/>
          <a:stretch>
            <a:fillRect/>
          </a:stretch>
        </p:blipFill>
        <p:spPr>
          <a:xfrm>
            <a:off x="1099446" y="1093023"/>
            <a:ext cx="10812261" cy="5281613"/>
          </a:xfrm>
          <a:prstGeom prst="rect">
            <a:avLst/>
          </a:prstGeom>
        </p:spPr>
      </p:pic>
      <p:sp>
        <p:nvSpPr>
          <p:cNvPr id="4" name="文本框 3"/>
          <p:cNvSpPr txBox="1"/>
          <p:nvPr/>
        </p:nvSpPr>
        <p:spPr>
          <a:xfrm>
            <a:off x="159186" y="437345"/>
            <a:ext cx="5527239" cy="954107"/>
          </a:xfrm>
          <a:prstGeom prst="rect">
            <a:avLst/>
          </a:prstGeom>
          <a:noFill/>
        </p:spPr>
        <p:txBody>
          <a:bodyPr wrap="square">
            <a:spAutoFit/>
          </a:bodyPr>
          <a:lstStyle/>
          <a:p>
            <a:r>
              <a:rPr kumimoji="1" lang="en-US" altLang="zh-CN" sz="2800" cap="all"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System</a:t>
            </a:r>
          </a:p>
          <a:p>
            <a:r>
              <a:rPr kumimoji="1" lang="en-US" altLang="zh-CN" sz="2800" cap="all"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Requirements</a:t>
            </a:r>
          </a:p>
        </p:txBody>
      </p:sp>
      <p:sp>
        <p:nvSpPr>
          <p:cNvPr id="10" name="矩形 5">
            <a:extLst>
              <a:ext uri="{FF2B5EF4-FFF2-40B4-BE49-F238E27FC236}">
                <a16:creationId xmlns:a16="http://schemas.microsoft.com/office/drawing/2014/main" id="{AA91964E-9AB8-92F1-22BC-D54C6D943065}"/>
              </a:ext>
            </a:extLst>
          </p:cNvPr>
          <p:cNvSpPr/>
          <p:nvPr/>
        </p:nvSpPr>
        <p:spPr>
          <a:xfrm rot="16200000">
            <a:off x="709612" y="1011256"/>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Tree>
    <p:extLst>
      <p:ext uri="{BB962C8B-B14F-4D97-AF65-F5344CB8AC3E}">
        <p14:creationId xmlns:p14="http://schemas.microsoft.com/office/powerpoint/2010/main" val="93033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7307" b="7307"/>
          <a:stretch>
            <a:fillRect/>
          </a:stretch>
        </p:blipFill>
        <p:spPr>
          <a:xfrm flipH="1">
            <a:off x="660400" y="1028700"/>
            <a:ext cx="10858500" cy="5207000"/>
          </a:xfrm>
          <a:prstGeom prst="rect">
            <a:avLst/>
          </a:prstGeom>
        </p:spPr>
      </p:pic>
      <p:sp>
        <p:nvSpPr>
          <p:cNvPr id="3" name="矩形 2"/>
          <p:cNvSpPr/>
          <p:nvPr/>
        </p:nvSpPr>
        <p:spPr>
          <a:xfrm>
            <a:off x="660401" y="2528596"/>
            <a:ext cx="3631681" cy="1800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grpSp>
        <p:nvGrpSpPr>
          <p:cNvPr id="5" name="组合 4"/>
          <p:cNvGrpSpPr/>
          <p:nvPr/>
        </p:nvGrpSpPr>
        <p:grpSpPr>
          <a:xfrm>
            <a:off x="764786" y="2921169"/>
            <a:ext cx="3764352" cy="1015663"/>
            <a:chOff x="673100" y="2921169"/>
            <a:chExt cx="3764352" cy="1015663"/>
          </a:xfrm>
        </p:grpSpPr>
        <p:sp>
          <p:nvSpPr>
            <p:cNvPr id="4" name="文本框 3"/>
            <p:cNvSpPr txBox="1"/>
            <p:nvPr/>
          </p:nvSpPr>
          <p:spPr>
            <a:xfrm>
              <a:off x="673100" y="2921169"/>
              <a:ext cx="1197764" cy="1015663"/>
            </a:xfrm>
            <a:prstGeom prst="rect">
              <a:avLst/>
            </a:prstGeom>
            <a:noFill/>
          </p:spPr>
          <p:txBody>
            <a:bodyPr wrap="none" rtlCol="0">
              <a:spAutoFit/>
            </a:bodyPr>
            <a:lstStyle/>
            <a:p>
              <a:r>
                <a:rPr lang="en-US" altLang="zh-CN" sz="6000" dirty="0">
                  <a:solidFill>
                    <a:schemeClr val="bg1"/>
                  </a:solidFill>
                  <a:latin typeface="+mj-lt"/>
                </a:rPr>
                <a:t>04</a:t>
              </a:r>
              <a:endParaRPr lang="zh-CN" altLang="en-US" sz="6000" dirty="0">
                <a:solidFill>
                  <a:schemeClr val="bg1"/>
                </a:solidFill>
                <a:latin typeface="+mj-lt"/>
              </a:endParaRPr>
            </a:p>
          </p:txBody>
        </p:sp>
        <p:sp>
          <p:nvSpPr>
            <p:cNvPr id="15" name="文本框 14"/>
            <p:cNvSpPr txBox="1"/>
            <p:nvPr/>
          </p:nvSpPr>
          <p:spPr>
            <a:xfrm>
              <a:off x="1860584" y="3014388"/>
              <a:ext cx="2576868" cy="78172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all" spc="0" normalizeH="0" baseline="0" noProof="0" dirty="0" err="1">
                  <a:ln>
                    <a:noFill/>
                  </a:ln>
                  <a:solidFill>
                    <a:schemeClr val="bg1"/>
                  </a:solidFill>
                  <a:effectLst/>
                  <a:uLnTx/>
                  <a:uFillTx/>
                  <a:latin typeface="OPPOSans M" panose="00020600040101010101" charset="-122"/>
                  <a:ea typeface="OPPOSans M" panose="00020600040101010101" charset="-122"/>
                  <a:cs typeface="+mn-cs"/>
                </a:rPr>
                <a:t>Sp</a:t>
              </a:r>
              <a:r>
                <a:rPr lang="en-US" altLang="zh-CN" sz="2400" cap="all" dirty="0">
                  <a:solidFill>
                    <a:schemeClr val="bg1"/>
                  </a:solidFill>
                  <a:latin typeface="OPPOSans M" panose="00020600040101010101" charset="-122"/>
                  <a:ea typeface="OPPOSans M" panose="00020600040101010101" charset="-122"/>
                </a:rPr>
                <a:t>ace Exploration</a:t>
              </a:r>
              <a:endParaRPr kumimoji="0" lang="en-US" altLang="zh-CN" sz="2400" b="0" i="0" u="none" strike="noStrike" kern="1200" cap="all" spc="0" normalizeH="0" baseline="0" noProof="0" dirty="0">
                <a:ln>
                  <a:noFill/>
                </a:ln>
                <a:solidFill>
                  <a:schemeClr val="bg1"/>
                </a:solidFill>
                <a:effectLst/>
                <a:uLnTx/>
                <a:uFillTx/>
                <a:latin typeface="OPPOSans M" panose="00020600040101010101" charset="-122"/>
                <a:ea typeface="OPPOSans M" panose="00020600040101010101" charset="-122"/>
                <a:cs typeface="+mn-c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7C0193-182D-AFD2-3A20-92A8E72776B6}"/>
              </a:ext>
            </a:extLst>
          </p:cNvPr>
          <p:cNvPicPr>
            <a:picLocks noChangeAspect="1"/>
          </p:cNvPicPr>
          <p:nvPr/>
        </p:nvPicPr>
        <p:blipFill>
          <a:blip r:embed="rId2"/>
          <a:stretch>
            <a:fillRect/>
          </a:stretch>
        </p:blipFill>
        <p:spPr>
          <a:xfrm>
            <a:off x="433960" y="2000050"/>
            <a:ext cx="5058481" cy="2857899"/>
          </a:xfrm>
          <a:prstGeom prst="rect">
            <a:avLst/>
          </a:prstGeom>
        </p:spPr>
      </p:pic>
      <p:sp>
        <p:nvSpPr>
          <p:cNvPr id="7" name="文本框 6"/>
          <p:cNvSpPr txBox="1"/>
          <p:nvPr/>
        </p:nvSpPr>
        <p:spPr>
          <a:xfrm>
            <a:off x="6949353" y="1934969"/>
            <a:ext cx="4566373" cy="2803909"/>
          </a:xfrm>
          <a:prstGeom prst="rect">
            <a:avLst/>
          </a:prstGeom>
          <a:noFill/>
        </p:spPr>
        <p:txBody>
          <a:bodyPr wrap="square">
            <a:spAutoFit/>
          </a:bodyPr>
          <a:lstStyle/>
          <a:p>
            <a:pPr>
              <a:lnSpc>
                <a:spcPct val="120000"/>
              </a:lnSpc>
            </a:pPr>
            <a:r>
              <a:rPr lang="en-US" altLang="zh-CN" sz="2400" dirty="0">
                <a:solidFill>
                  <a:schemeClr val="tx1">
                    <a:lumMod val="75000"/>
                    <a:lumOff val="25000"/>
                  </a:schemeClr>
                </a:solidFill>
                <a:effectLst/>
              </a:rPr>
              <a:t>Because our system is time criti</a:t>
            </a:r>
            <a:r>
              <a:rPr lang="en-US" altLang="zh-CN" sz="2400" dirty="0">
                <a:solidFill>
                  <a:schemeClr val="tx1">
                    <a:lumMod val="75000"/>
                    <a:lumOff val="25000"/>
                  </a:schemeClr>
                </a:solidFill>
              </a:rPr>
              <a:t>cal and to keep the cost low while still having a decent performance, we chose to use </a:t>
            </a:r>
            <a:r>
              <a:rPr lang="en-US" altLang="zh-CN" sz="2800" b="1" dirty="0">
                <a:solidFill>
                  <a:schemeClr val="tx1">
                    <a:lumMod val="75000"/>
                    <a:lumOff val="25000"/>
                  </a:schemeClr>
                </a:solidFill>
              </a:rPr>
              <a:t>STM32F103C6</a:t>
            </a:r>
            <a:r>
              <a:rPr lang="en-US" altLang="zh-CN" sz="2400" dirty="0">
                <a:solidFill>
                  <a:schemeClr val="tx1">
                    <a:lumMod val="75000"/>
                    <a:lumOff val="25000"/>
                  </a:schemeClr>
                </a:solidFill>
              </a:rPr>
              <a:t> microcontroller to deliver that.</a:t>
            </a:r>
            <a:endParaRPr lang="en-US" altLang="zh-CN" sz="2400" dirty="0">
              <a:solidFill>
                <a:schemeClr val="tx1">
                  <a:lumMod val="75000"/>
                  <a:lumOff val="25000"/>
                </a:schemeClr>
              </a:solidFill>
              <a:effectLst/>
            </a:endParaRPr>
          </a:p>
        </p:txBody>
      </p:sp>
      <p:sp>
        <p:nvSpPr>
          <p:cNvPr id="6" name="矩形 5"/>
          <p:cNvSpPr/>
          <p:nvPr/>
        </p:nvSpPr>
        <p:spPr>
          <a:xfrm rot="5400000">
            <a:off x="5694673" y="2627312"/>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Tree>
    <p:extLst>
      <p:ext uri="{BB962C8B-B14F-4D97-AF65-F5344CB8AC3E}">
        <p14:creationId xmlns:p14="http://schemas.microsoft.com/office/powerpoint/2010/main" val="3278064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8031" b="18031"/>
          <a:stretch/>
        </p:blipFill>
        <p:spPr>
          <a:xfrm flipH="1">
            <a:off x="660400" y="1028700"/>
            <a:ext cx="10858500" cy="5207000"/>
          </a:xfrm>
          <a:prstGeom prst="rect">
            <a:avLst/>
          </a:prstGeom>
        </p:spPr>
      </p:pic>
      <p:sp>
        <p:nvSpPr>
          <p:cNvPr id="3" name="矩形 2"/>
          <p:cNvSpPr/>
          <p:nvPr/>
        </p:nvSpPr>
        <p:spPr>
          <a:xfrm>
            <a:off x="660401" y="2528596"/>
            <a:ext cx="3631681" cy="1800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grpSp>
        <p:nvGrpSpPr>
          <p:cNvPr id="5" name="组合 4"/>
          <p:cNvGrpSpPr/>
          <p:nvPr/>
        </p:nvGrpSpPr>
        <p:grpSpPr>
          <a:xfrm>
            <a:off x="764786" y="2921169"/>
            <a:ext cx="3764352" cy="1015663"/>
            <a:chOff x="673100" y="2921169"/>
            <a:chExt cx="3764352" cy="1015663"/>
          </a:xfrm>
        </p:grpSpPr>
        <p:sp>
          <p:nvSpPr>
            <p:cNvPr id="4" name="文本框 3"/>
            <p:cNvSpPr txBox="1"/>
            <p:nvPr/>
          </p:nvSpPr>
          <p:spPr>
            <a:xfrm>
              <a:off x="673100" y="2921169"/>
              <a:ext cx="1197764" cy="1015663"/>
            </a:xfrm>
            <a:prstGeom prst="rect">
              <a:avLst/>
            </a:prstGeom>
            <a:noFill/>
          </p:spPr>
          <p:txBody>
            <a:bodyPr wrap="none" rtlCol="0">
              <a:spAutoFit/>
            </a:bodyPr>
            <a:lstStyle/>
            <a:p>
              <a:r>
                <a:rPr lang="en-US" altLang="zh-CN" sz="6000" dirty="0">
                  <a:solidFill>
                    <a:schemeClr val="bg1"/>
                  </a:solidFill>
                  <a:latin typeface="+mj-lt"/>
                </a:rPr>
                <a:t>05</a:t>
              </a:r>
              <a:endParaRPr lang="zh-CN" altLang="en-US" sz="6000" dirty="0">
                <a:solidFill>
                  <a:schemeClr val="bg1"/>
                </a:solidFill>
                <a:latin typeface="+mj-lt"/>
              </a:endParaRPr>
            </a:p>
          </p:txBody>
        </p:sp>
        <p:sp>
          <p:nvSpPr>
            <p:cNvPr id="15" name="文本框 14"/>
            <p:cNvSpPr txBox="1"/>
            <p:nvPr/>
          </p:nvSpPr>
          <p:spPr>
            <a:xfrm>
              <a:off x="1860584" y="3014388"/>
              <a:ext cx="2576868" cy="78172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all" spc="0" normalizeH="0" baseline="0" noProof="0" dirty="0">
                  <a:ln>
                    <a:noFill/>
                  </a:ln>
                  <a:solidFill>
                    <a:schemeClr val="bg1"/>
                  </a:solidFill>
                  <a:effectLst/>
                  <a:uLnTx/>
                  <a:uFillTx/>
                  <a:latin typeface="OPPOSans M" panose="00020600040101010101" charset="-122"/>
                  <a:ea typeface="OPPOSans M" panose="00020600040101010101" charset="-122"/>
                  <a:cs typeface="+mn-cs"/>
                </a:rPr>
                <a:t>System analysis</a:t>
              </a:r>
            </a:p>
          </p:txBody>
        </p:sp>
      </p:grpSp>
    </p:spTree>
    <p:extLst>
      <p:ext uri="{BB962C8B-B14F-4D97-AF65-F5344CB8AC3E}">
        <p14:creationId xmlns:p14="http://schemas.microsoft.com/office/powerpoint/2010/main" val="3642587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5EC40B-A18E-0124-B6A0-6A93223ACD0C}"/>
              </a:ext>
            </a:extLst>
          </p:cNvPr>
          <p:cNvPicPr>
            <a:picLocks noChangeAspect="1"/>
          </p:cNvPicPr>
          <p:nvPr/>
        </p:nvPicPr>
        <p:blipFill>
          <a:blip r:embed="rId2"/>
          <a:stretch>
            <a:fillRect/>
          </a:stretch>
        </p:blipFill>
        <p:spPr>
          <a:xfrm>
            <a:off x="685799" y="2843051"/>
            <a:ext cx="10525125" cy="4114800"/>
          </a:xfrm>
          <a:prstGeom prst="rect">
            <a:avLst/>
          </a:prstGeom>
        </p:spPr>
      </p:pic>
      <p:sp>
        <p:nvSpPr>
          <p:cNvPr id="3" name="矩形 2"/>
          <p:cNvSpPr/>
          <p:nvPr/>
        </p:nvSpPr>
        <p:spPr>
          <a:xfrm>
            <a:off x="0" y="1209286"/>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5" name="文本框 14"/>
          <p:cNvSpPr txBox="1"/>
          <p:nvPr/>
        </p:nvSpPr>
        <p:spPr>
          <a:xfrm>
            <a:off x="756407" y="1209286"/>
            <a:ext cx="11059356" cy="140583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The system </a:t>
            </a:r>
            <a:r>
              <a:rPr kumimoji="0" lang="en-US" altLang="zh-CN" b="0" i="0" u="none" strike="noStrike" kern="1200" cap="none" spc="0" normalizeH="0" baseline="0" noProof="0" dirty="0" err="1">
                <a:ln>
                  <a:noFill/>
                </a:ln>
                <a:solidFill>
                  <a:prstClr val="black"/>
                </a:solidFill>
                <a:effectLst/>
                <a:uLnTx/>
                <a:uFillTx/>
                <a:latin typeface="OPPOSans R" panose="00020600040101010101" charset="-122"/>
                <a:ea typeface="OPPOSans R" panose="00020600040101010101" charset="-122"/>
                <a:cs typeface="+mn-cs"/>
              </a:rPr>
              <a:t>wi</a:t>
            </a:r>
            <a:r>
              <a:rPr lang="en-US" altLang="zh-CN" dirty="0" err="1">
                <a:solidFill>
                  <a:prstClr val="black"/>
                </a:solidFill>
                <a:latin typeface="OPPOSans R" panose="00020600040101010101" charset="-122"/>
                <a:ea typeface="OPPOSans R" panose="00020600040101010101" charset="-122"/>
              </a:rPr>
              <a:t>ll</a:t>
            </a:r>
            <a:r>
              <a:rPr lang="en-US" altLang="zh-CN" dirty="0">
                <a:solidFill>
                  <a:prstClr val="black"/>
                </a:solidFill>
                <a:latin typeface="OPPOSans R" panose="00020600040101010101" charset="-122"/>
                <a:ea typeface="OPPOSans R" panose="00020600040101010101" charset="-122"/>
              </a:rPr>
              <a:t> include 3 main functions which are </a:t>
            </a:r>
            <a:r>
              <a:rPr lang="en-US" altLang="zh-CN" b="1" dirty="0" err="1">
                <a:solidFill>
                  <a:prstClr val="black"/>
                </a:solidFill>
                <a:latin typeface="OPPOSans R" panose="00020600040101010101" charset="-122"/>
                <a:ea typeface="OPPOSans R" panose="00020600040101010101" charset="-122"/>
              </a:rPr>
              <a:t>getPressureVal</a:t>
            </a:r>
            <a:r>
              <a:rPr lang="en-US" altLang="zh-CN" dirty="0">
                <a:solidFill>
                  <a:prstClr val="black"/>
                </a:solidFill>
                <a:latin typeface="OPPOSans R" panose="00020600040101010101" charset="-122"/>
                <a:ea typeface="OPPOSans R" panose="00020600040101010101" charset="-122"/>
              </a:rPr>
              <a:t> which will be in the sensors driver, and it will be called in the </a:t>
            </a:r>
            <a:r>
              <a:rPr lang="en-US" altLang="zh-CN" b="1" dirty="0" err="1">
                <a:solidFill>
                  <a:prstClr val="black"/>
                </a:solidFill>
                <a:latin typeface="OPPOSans R" panose="00020600040101010101" charset="-122"/>
                <a:ea typeface="OPPOSans R" panose="00020600040101010101" charset="-122"/>
              </a:rPr>
              <a:t>mainAlgorithm</a:t>
            </a:r>
            <a:r>
              <a:rPr lang="en-US" altLang="zh-CN" dirty="0">
                <a:solidFill>
                  <a:prstClr val="black"/>
                </a:solidFill>
                <a:latin typeface="OPPOSans R" panose="00020600040101010101" charset="-122"/>
                <a:ea typeface="OPPOSans R" panose="00020600040101010101" charset="-122"/>
              </a:rPr>
              <a:t> which is responsible for taking the action based on the threshold and pressure value, the action will be calling </a:t>
            </a:r>
            <a:r>
              <a:rPr lang="en-US" altLang="zh-CN" b="1" dirty="0" err="1">
                <a:solidFill>
                  <a:prstClr val="black"/>
                </a:solidFill>
                <a:latin typeface="OPPOSans R" panose="00020600040101010101" charset="-122"/>
                <a:ea typeface="OPPOSans R" panose="00020600040101010101" charset="-122"/>
              </a:rPr>
              <a:t>Set_Alarm_actuator</a:t>
            </a:r>
            <a:r>
              <a:rPr lang="en-US" altLang="zh-CN" b="1" dirty="0">
                <a:solidFill>
                  <a:prstClr val="black"/>
                </a:solidFill>
                <a:latin typeface="OPPOSans R" panose="00020600040101010101" charset="-122"/>
                <a:ea typeface="OPPOSans R" panose="00020600040101010101" charset="-122"/>
              </a:rPr>
              <a:t> </a:t>
            </a:r>
            <a:r>
              <a:rPr lang="en-US" altLang="zh-CN" dirty="0">
                <a:solidFill>
                  <a:prstClr val="black"/>
                </a:solidFill>
                <a:latin typeface="OPPOSans R" panose="00020600040101010101" charset="-122"/>
                <a:ea typeface="OPPOSans R" panose="00020600040101010101" charset="-122"/>
              </a:rPr>
              <a:t>which will be in the alarm driver, and it is responsible for turning it on and monitoring it.</a:t>
            </a:r>
            <a:endParaRPr kumimoji="0" lang="en-US" altLang="zh-CN"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sp>
        <p:nvSpPr>
          <p:cNvPr id="14" name="文本框 13"/>
          <p:cNvSpPr txBox="1"/>
          <p:nvPr/>
        </p:nvSpPr>
        <p:spPr>
          <a:xfrm>
            <a:off x="756407" y="396580"/>
            <a:ext cx="4650358" cy="584775"/>
          </a:xfrm>
          <a:prstGeom prst="rect">
            <a:avLst/>
          </a:prstGeom>
          <a:noFill/>
        </p:spPr>
        <p:txBody>
          <a:bodyPr wrap="square">
            <a:spAutoFit/>
          </a:bodyPr>
          <a:lstStyle/>
          <a:p>
            <a:r>
              <a:rPr kumimoji="1" lang="en-US" altLang="zh-CN"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Use case diagram</a:t>
            </a:r>
            <a:endParaRPr kumimoji="1" lang="zh-CN" altLang="en-US"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1777356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A7DFB7-0D11-9ED9-FCC1-1473CA5C5623}"/>
              </a:ext>
            </a:extLst>
          </p:cNvPr>
          <p:cNvPicPr>
            <a:picLocks noChangeAspect="1"/>
          </p:cNvPicPr>
          <p:nvPr/>
        </p:nvPicPr>
        <p:blipFill>
          <a:blip r:embed="rId2"/>
          <a:stretch>
            <a:fillRect/>
          </a:stretch>
        </p:blipFill>
        <p:spPr>
          <a:xfrm>
            <a:off x="147637" y="1518913"/>
            <a:ext cx="3839111" cy="4620270"/>
          </a:xfrm>
          <a:prstGeom prst="rect">
            <a:avLst/>
          </a:prstGeom>
        </p:spPr>
      </p:pic>
      <p:sp>
        <p:nvSpPr>
          <p:cNvPr id="3" name="矩形 2"/>
          <p:cNvSpPr/>
          <p:nvPr/>
        </p:nvSpPr>
        <p:spPr>
          <a:xfrm>
            <a:off x="0" y="1209286"/>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5" name="文本框 14"/>
          <p:cNvSpPr txBox="1"/>
          <p:nvPr/>
        </p:nvSpPr>
        <p:spPr>
          <a:xfrm>
            <a:off x="3081586" y="538990"/>
            <a:ext cx="8354007" cy="40863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sp>
        <p:nvSpPr>
          <p:cNvPr id="14" name="文本框 13"/>
          <p:cNvSpPr txBox="1"/>
          <p:nvPr/>
        </p:nvSpPr>
        <p:spPr>
          <a:xfrm>
            <a:off x="756407" y="396580"/>
            <a:ext cx="4650358" cy="584775"/>
          </a:xfrm>
          <a:prstGeom prst="rect">
            <a:avLst/>
          </a:prstGeom>
          <a:noFill/>
        </p:spPr>
        <p:txBody>
          <a:bodyPr wrap="square">
            <a:spAutoFit/>
          </a:bodyPr>
          <a:lstStyle/>
          <a:p>
            <a:r>
              <a:rPr kumimoji="1" lang="en-US" altLang="zh-CN"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Possible Scenario</a:t>
            </a:r>
            <a:endParaRPr kumimoji="1" lang="zh-CN" altLang="en-US"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endParaRPr>
          </a:p>
        </p:txBody>
      </p:sp>
      <p:pic>
        <p:nvPicPr>
          <p:cNvPr id="4" name="Picture 3">
            <a:extLst>
              <a:ext uri="{FF2B5EF4-FFF2-40B4-BE49-F238E27FC236}">
                <a16:creationId xmlns:a16="http://schemas.microsoft.com/office/drawing/2014/main" id="{936898FB-566D-5680-64FF-610A6769D1AC}"/>
              </a:ext>
            </a:extLst>
          </p:cNvPr>
          <p:cNvPicPr>
            <a:picLocks noChangeAspect="1"/>
          </p:cNvPicPr>
          <p:nvPr/>
        </p:nvPicPr>
        <p:blipFill>
          <a:blip r:embed="rId3"/>
          <a:stretch>
            <a:fillRect/>
          </a:stretch>
        </p:blipFill>
        <p:spPr>
          <a:xfrm>
            <a:off x="3986748" y="1757071"/>
            <a:ext cx="8116433" cy="4143953"/>
          </a:xfrm>
          <a:prstGeom prst="rect">
            <a:avLst/>
          </a:prstGeom>
        </p:spPr>
      </p:pic>
    </p:spTree>
    <p:extLst>
      <p:ext uri="{BB962C8B-B14F-4D97-AF65-F5344CB8AC3E}">
        <p14:creationId xmlns:p14="http://schemas.microsoft.com/office/powerpoint/2010/main" val="2716586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8031" b="18031"/>
          <a:stretch/>
        </p:blipFill>
        <p:spPr>
          <a:xfrm flipH="1">
            <a:off x="660400" y="1028700"/>
            <a:ext cx="10858500" cy="5207000"/>
          </a:xfrm>
          <a:prstGeom prst="rect">
            <a:avLst/>
          </a:prstGeom>
        </p:spPr>
      </p:pic>
      <p:sp>
        <p:nvSpPr>
          <p:cNvPr id="3" name="矩形 2"/>
          <p:cNvSpPr/>
          <p:nvPr/>
        </p:nvSpPr>
        <p:spPr>
          <a:xfrm>
            <a:off x="660401" y="2528596"/>
            <a:ext cx="3631681" cy="1800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grpSp>
        <p:nvGrpSpPr>
          <p:cNvPr id="5" name="组合 4"/>
          <p:cNvGrpSpPr/>
          <p:nvPr/>
        </p:nvGrpSpPr>
        <p:grpSpPr>
          <a:xfrm>
            <a:off x="764786" y="2921169"/>
            <a:ext cx="3764352" cy="1015663"/>
            <a:chOff x="673100" y="2921169"/>
            <a:chExt cx="3764352" cy="1015663"/>
          </a:xfrm>
        </p:grpSpPr>
        <p:sp>
          <p:nvSpPr>
            <p:cNvPr id="4" name="文本框 3"/>
            <p:cNvSpPr txBox="1"/>
            <p:nvPr/>
          </p:nvSpPr>
          <p:spPr>
            <a:xfrm>
              <a:off x="673100" y="2921169"/>
              <a:ext cx="1197764" cy="1015663"/>
            </a:xfrm>
            <a:prstGeom prst="rect">
              <a:avLst/>
            </a:prstGeom>
            <a:noFill/>
          </p:spPr>
          <p:txBody>
            <a:bodyPr wrap="none" rtlCol="0">
              <a:spAutoFit/>
            </a:bodyPr>
            <a:lstStyle/>
            <a:p>
              <a:r>
                <a:rPr lang="en-US" altLang="zh-CN" sz="6000" dirty="0">
                  <a:solidFill>
                    <a:schemeClr val="bg1"/>
                  </a:solidFill>
                  <a:latin typeface="+mj-lt"/>
                </a:rPr>
                <a:t>06</a:t>
              </a:r>
              <a:endParaRPr lang="zh-CN" altLang="en-US" sz="6000" dirty="0">
                <a:solidFill>
                  <a:schemeClr val="bg1"/>
                </a:solidFill>
                <a:latin typeface="+mj-lt"/>
              </a:endParaRPr>
            </a:p>
          </p:txBody>
        </p:sp>
        <p:sp>
          <p:nvSpPr>
            <p:cNvPr id="15" name="文本框 14"/>
            <p:cNvSpPr txBox="1"/>
            <p:nvPr/>
          </p:nvSpPr>
          <p:spPr>
            <a:xfrm>
              <a:off x="1860584" y="3014388"/>
              <a:ext cx="2576868" cy="78172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all" spc="0" normalizeH="0" baseline="0" noProof="0" dirty="0">
                  <a:ln>
                    <a:noFill/>
                  </a:ln>
                  <a:solidFill>
                    <a:schemeClr val="bg1"/>
                  </a:solidFill>
                  <a:effectLst/>
                  <a:uLnTx/>
                  <a:uFillTx/>
                  <a:latin typeface="OPPOSans M" panose="00020600040101010101" charset="-122"/>
                  <a:ea typeface="OPPOSans M" panose="00020600040101010101" charset="-122"/>
                  <a:cs typeface="+mn-cs"/>
                </a:rPr>
                <a:t>System Design</a:t>
              </a:r>
            </a:p>
          </p:txBody>
        </p:sp>
      </p:grpSp>
    </p:spTree>
    <p:extLst>
      <p:ext uri="{BB962C8B-B14F-4D97-AF65-F5344CB8AC3E}">
        <p14:creationId xmlns:p14="http://schemas.microsoft.com/office/powerpoint/2010/main" val="1963125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F330E5-F2BC-94CE-84F1-1C500E8F42CA}"/>
              </a:ext>
            </a:extLst>
          </p:cNvPr>
          <p:cNvPicPr>
            <a:picLocks noChangeAspect="1"/>
          </p:cNvPicPr>
          <p:nvPr/>
        </p:nvPicPr>
        <p:blipFill>
          <a:blip r:embed="rId2"/>
          <a:stretch>
            <a:fillRect/>
          </a:stretch>
        </p:blipFill>
        <p:spPr>
          <a:xfrm>
            <a:off x="1033280" y="2333264"/>
            <a:ext cx="10125439" cy="4393411"/>
          </a:xfrm>
          <a:prstGeom prst="rect">
            <a:avLst/>
          </a:prstGeom>
        </p:spPr>
      </p:pic>
      <p:sp>
        <p:nvSpPr>
          <p:cNvPr id="3" name="矩形 2"/>
          <p:cNvSpPr/>
          <p:nvPr/>
        </p:nvSpPr>
        <p:spPr>
          <a:xfrm rot="16200000">
            <a:off x="709610" y="881982"/>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5" name="文本框 14"/>
          <p:cNvSpPr txBox="1"/>
          <p:nvPr/>
        </p:nvSpPr>
        <p:spPr>
          <a:xfrm>
            <a:off x="1714498" y="1332678"/>
            <a:ext cx="9547227" cy="81310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This block diagram shows the files </a:t>
            </a:r>
            <a:r>
              <a:rPr kumimoji="0" lang="en-US" altLang="zh-CN" sz="2000" b="0" i="0" u="none" strike="noStrike" kern="1200" cap="none" spc="0" normalizeH="0" baseline="0" noProof="0" dirty="0" err="1">
                <a:ln>
                  <a:noFill/>
                </a:ln>
                <a:solidFill>
                  <a:prstClr val="black"/>
                </a:solidFill>
                <a:effectLst/>
                <a:uLnTx/>
                <a:uFillTx/>
                <a:latin typeface="OPPOSans R" panose="00020600040101010101" charset="-122"/>
                <a:ea typeface="OPPOSans R" panose="00020600040101010101" charset="-122"/>
                <a:cs typeface="+mn-cs"/>
              </a:rPr>
              <a:t>i</a:t>
            </a:r>
            <a:r>
              <a:rPr lang="en-US" altLang="zh-CN" sz="2000" dirty="0" err="1">
                <a:solidFill>
                  <a:prstClr val="black"/>
                </a:solidFill>
                <a:latin typeface="OPPOSans R" panose="00020600040101010101" charset="-122"/>
                <a:ea typeface="OPPOSans R" panose="00020600040101010101" charset="-122"/>
              </a:rPr>
              <a:t>ncluded</a:t>
            </a:r>
            <a:r>
              <a:rPr lang="en-US" altLang="zh-CN" sz="2000" dirty="0">
                <a:solidFill>
                  <a:prstClr val="black"/>
                </a:solidFill>
                <a:latin typeface="OPPOSans R" panose="00020600040101010101" charset="-122"/>
                <a:ea typeface="OPPOSans R" panose="00020600040101010101" charset="-122"/>
              </a:rPr>
              <a:t> in the project and how they interact with each other</a:t>
            </a:r>
            <a:endPar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sp>
        <p:nvSpPr>
          <p:cNvPr id="14" name="文本框 13"/>
          <p:cNvSpPr txBox="1"/>
          <p:nvPr/>
        </p:nvSpPr>
        <p:spPr>
          <a:xfrm>
            <a:off x="608770" y="335751"/>
            <a:ext cx="4650358" cy="584775"/>
          </a:xfrm>
          <a:prstGeom prst="rect">
            <a:avLst/>
          </a:prstGeom>
          <a:noFill/>
        </p:spPr>
        <p:txBody>
          <a:bodyPr wrap="square">
            <a:spAutoFit/>
          </a:bodyPr>
          <a:lstStyle/>
          <a:p>
            <a:r>
              <a:rPr kumimoji="1" lang="en-US" altLang="zh-CN"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The block diagram</a:t>
            </a:r>
            <a:endParaRPr kumimoji="1" lang="zh-CN" altLang="en-US"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1237118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nvSpPr>
        <p:spPr>
          <a:xfrm>
            <a:off x="7637087" y="3617912"/>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R" panose="00020600040101010101" charset="-122"/>
              <a:ea typeface="OPPOSans R" panose="00020600040101010101" charset="-122"/>
              <a:cs typeface="+mn-cs"/>
            </a:endParaRPr>
          </a:p>
        </p:txBody>
      </p:sp>
      <p:sp>
        <p:nvSpPr>
          <p:cNvPr id="8" name="文本框 7"/>
          <p:cNvSpPr txBox="1"/>
          <p:nvPr/>
        </p:nvSpPr>
        <p:spPr>
          <a:xfrm>
            <a:off x="964234" y="691351"/>
            <a:ext cx="6397546" cy="5386090"/>
          </a:xfrm>
          <a:prstGeom prst="rect">
            <a:avLst/>
          </a:prstGeom>
          <a:noFill/>
        </p:spPr>
        <p:txBody>
          <a:bodyPr wrap="square" rtlCol="0">
            <a:spAutoFit/>
          </a:bodyPr>
          <a:lstStyle/>
          <a:p>
            <a:pPr algn="l"/>
            <a:r>
              <a:rPr lang="en-US" sz="2800" b="1" i="0" dirty="0">
                <a:solidFill>
                  <a:schemeClr val="accent2">
                    <a:lumMod val="50000"/>
                  </a:schemeClr>
                </a:solidFill>
                <a:effectLst/>
                <a:latin typeface="ui-sans-serif"/>
              </a:rPr>
              <a:t>Development of a Pressure Monitoring System for Airplane Cabinets</a:t>
            </a:r>
          </a:p>
          <a:p>
            <a:pPr algn="l"/>
            <a:endParaRPr lang="en-US" sz="2400" b="1" i="0" dirty="0">
              <a:effectLst/>
              <a:latin typeface="ui-sans-serif"/>
            </a:endParaRPr>
          </a:p>
          <a:p>
            <a:pPr algn="l"/>
            <a:r>
              <a:rPr lang="en-US" sz="2400" b="0" i="0" dirty="0">
                <a:effectLst/>
                <a:latin typeface="ui-sans-serif"/>
              </a:rPr>
              <a:t>The aim i</a:t>
            </a:r>
            <a:r>
              <a:rPr lang="en-US" sz="2400" dirty="0">
                <a:latin typeface="ui-sans-serif"/>
              </a:rPr>
              <a:t>s</a:t>
            </a:r>
            <a:r>
              <a:rPr lang="en-US" sz="2400" b="0" i="0" dirty="0">
                <a:effectLst/>
                <a:latin typeface="ui-sans-serif"/>
              </a:rPr>
              <a:t> to design and implement a pressure monitoring system for airplane cabinets to ensure the safety and comfort of passengers and crew during flight. The system will utilize advanced sensors to continuously monitor the pressure within the airplane cabinets and provide real-time data to the flight crew. </a:t>
            </a:r>
          </a:p>
          <a:p>
            <a:pPr algn="l"/>
            <a:r>
              <a:rPr lang="en-US" sz="2400" b="0" i="0" dirty="0">
                <a:effectLst/>
                <a:latin typeface="ui-sans-serif"/>
              </a:rPr>
              <a:t>In the event of any deviations from the optimal pressure range, the system will trigger alerts and notifications to prompt appropriate corrective actions. </a:t>
            </a:r>
          </a:p>
        </p:txBody>
      </p:sp>
      <p:pic>
        <p:nvPicPr>
          <p:cNvPr id="4" name="Picture 3">
            <a:extLst>
              <a:ext uri="{FF2B5EF4-FFF2-40B4-BE49-F238E27FC236}">
                <a16:creationId xmlns:a16="http://schemas.microsoft.com/office/drawing/2014/main" id="{EAE9B6A7-B0C1-A99A-F44D-ED31556E4B9F}"/>
              </a:ext>
            </a:extLst>
          </p:cNvPr>
          <p:cNvPicPr>
            <a:picLocks noChangeAspect="1"/>
          </p:cNvPicPr>
          <p:nvPr/>
        </p:nvPicPr>
        <p:blipFill>
          <a:blip r:embed="rId3"/>
          <a:stretch>
            <a:fillRect/>
          </a:stretch>
        </p:blipFill>
        <p:spPr>
          <a:xfrm>
            <a:off x="8028994" y="3384396"/>
            <a:ext cx="4163006" cy="218152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59128" y="2571750"/>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5" name="文本框 14"/>
          <p:cNvSpPr txBox="1"/>
          <p:nvPr/>
        </p:nvSpPr>
        <p:spPr>
          <a:xfrm>
            <a:off x="6535384" y="1951845"/>
            <a:ext cx="4983516" cy="413709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This</a:t>
            </a:r>
            <a:r>
              <a:rPr lang="en-US" altLang="zh-CN" sz="2000" dirty="0">
                <a:solidFill>
                  <a:prstClr val="black"/>
                </a:solidFill>
                <a:latin typeface="OPPOSans R" panose="00020600040101010101" charset="-122"/>
                <a:ea typeface="OPPOSans R" panose="00020600040101010101" charset="-122"/>
              </a:rPr>
              <a:t> is the states of the pressure sensor where it initializes as soon as it gets power, then goes to reading state. At reading state, we get the pressure from </a:t>
            </a:r>
            <a:r>
              <a:rPr lang="en-US" altLang="zh-CN" sz="2000" b="1" dirty="0" err="1">
                <a:solidFill>
                  <a:prstClr val="black"/>
                </a:solidFill>
                <a:latin typeface="OPPOSans R" panose="00020600040101010101" charset="-122"/>
                <a:ea typeface="OPPOSans R" panose="00020600040101010101" charset="-122"/>
              </a:rPr>
              <a:t>setPressureVal</a:t>
            </a:r>
            <a:r>
              <a:rPr lang="en-US" altLang="zh-CN" sz="2000" dirty="0">
                <a:solidFill>
                  <a:prstClr val="black"/>
                </a:solidFill>
                <a:latin typeface="OPPOSans R" panose="00020600040101010101" charset="-122"/>
                <a:ea typeface="OPPOSans R" panose="00020600040101010101" charset="-122"/>
              </a:rPr>
              <a:t> function then send it to the main algorithm, then set a timer and get to waiting state. In waiting state, we wait a period until we get the next reading to avoid conflict. After the timer is off, we go back to reading state.</a:t>
            </a:r>
            <a:endPar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sp>
        <p:nvSpPr>
          <p:cNvPr id="14" name="文本框 13"/>
          <p:cNvSpPr txBox="1"/>
          <p:nvPr/>
        </p:nvSpPr>
        <p:spPr>
          <a:xfrm>
            <a:off x="6535384" y="570730"/>
            <a:ext cx="4650358" cy="1077218"/>
          </a:xfrm>
          <a:prstGeom prst="rect">
            <a:avLst/>
          </a:prstGeom>
          <a:noFill/>
        </p:spPr>
        <p:txBody>
          <a:bodyPr wrap="square">
            <a:spAutoFit/>
          </a:bodyPr>
          <a:lstStyle/>
          <a:p>
            <a:r>
              <a:rPr kumimoji="1" lang="en-US" altLang="zh-CN"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Pressure Sensor Driver</a:t>
            </a:r>
            <a:endParaRPr kumimoji="1" lang="zh-CN" altLang="en-US"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endParaRPr>
          </a:p>
        </p:txBody>
      </p:sp>
      <p:pic>
        <p:nvPicPr>
          <p:cNvPr id="5" name="Picture 4">
            <a:extLst>
              <a:ext uri="{FF2B5EF4-FFF2-40B4-BE49-F238E27FC236}">
                <a16:creationId xmlns:a16="http://schemas.microsoft.com/office/drawing/2014/main" id="{4BBAAAFD-DFA5-C959-CA93-C7F40027BC68}"/>
              </a:ext>
            </a:extLst>
          </p:cNvPr>
          <p:cNvPicPr>
            <a:picLocks noChangeAspect="1"/>
          </p:cNvPicPr>
          <p:nvPr/>
        </p:nvPicPr>
        <p:blipFill>
          <a:blip r:embed="rId2"/>
          <a:stretch>
            <a:fillRect/>
          </a:stretch>
        </p:blipFill>
        <p:spPr>
          <a:xfrm>
            <a:off x="0" y="769058"/>
            <a:ext cx="5287112" cy="5319883"/>
          </a:xfrm>
          <a:prstGeom prst="rect">
            <a:avLst/>
          </a:prstGeom>
        </p:spPr>
      </p:pic>
    </p:spTree>
    <p:extLst>
      <p:ext uri="{BB962C8B-B14F-4D97-AF65-F5344CB8AC3E}">
        <p14:creationId xmlns:p14="http://schemas.microsoft.com/office/powerpoint/2010/main" val="380788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5C6B71-552D-5520-1F2A-C6A7A6DC8572}"/>
              </a:ext>
            </a:extLst>
          </p:cNvPr>
          <p:cNvPicPr>
            <a:picLocks noChangeAspect="1"/>
          </p:cNvPicPr>
          <p:nvPr/>
        </p:nvPicPr>
        <p:blipFill>
          <a:blip r:embed="rId2"/>
          <a:stretch>
            <a:fillRect/>
          </a:stretch>
        </p:blipFill>
        <p:spPr>
          <a:xfrm>
            <a:off x="0" y="789499"/>
            <a:ext cx="7779003" cy="4720418"/>
          </a:xfrm>
          <a:prstGeom prst="rect">
            <a:avLst/>
          </a:prstGeom>
        </p:spPr>
      </p:pic>
      <p:sp>
        <p:nvSpPr>
          <p:cNvPr id="3" name="矩形 2"/>
          <p:cNvSpPr/>
          <p:nvPr/>
        </p:nvSpPr>
        <p:spPr>
          <a:xfrm rot="10800000">
            <a:off x="7779003" y="2292458"/>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5" name="文本框 14"/>
          <p:cNvSpPr txBox="1"/>
          <p:nvPr/>
        </p:nvSpPr>
        <p:spPr>
          <a:xfrm>
            <a:off x="8329613" y="1729784"/>
            <a:ext cx="3443288" cy="33984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The main algorithm </a:t>
            </a:r>
            <a:r>
              <a:rPr kumimoji="0" lang="en-US" altLang="zh-CN" sz="2000" b="0" i="0" u="none" strike="noStrike" kern="1200" cap="none" spc="0" normalizeH="0" baseline="0" noProof="0" dirty="0" err="1">
                <a:ln>
                  <a:noFill/>
                </a:ln>
                <a:solidFill>
                  <a:prstClr val="black"/>
                </a:solidFill>
                <a:effectLst/>
                <a:uLnTx/>
                <a:uFillTx/>
                <a:latin typeface="OPPOSans R" panose="00020600040101010101" charset="-122"/>
                <a:ea typeface="OPPOSans R" panose="00020600040101010101" charset="-122"/>
                <a:cs typeface="+mn-cs"/>
              </a:rPr>
              <a:t>i</a:t>
            </a:r>
            <a:r>
              <a:rPr lang="en-US" altLang="zh-CN" sz="2000" dirty="0">
                <a:solidFill>
                  <a:prstClr val="black"/>
                </a:solidFill>
                <a:latin typeface="OPPOSans R" panose="00020600040101010101" charset="-122"/>
                <a:ea typeface="OPPOSans R" panose="00020600040101010101" charset="-122"/>
              </a:rPr>
              <a:t>s the logic used in implementing the project, as it is continuously comparing the value of the pressure it gets from the pressure sensor to the threshold, if it exceeds it turns the alarm on</a:t>
            </a:r>
            <a:endPar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sp>
        <p:nvSpPr>
          <p:cNvPr id="14" name="文本框 13"/>
          <p:cNvSpPr txBox="1"/>
          <p:nvPr/>
        </p:nvSpPr>
        <p:spPr>
          <a:xfrm>
            <a:off x="8329613" y="774232"/>
            <a:ext cx="4650358" cy="584775"/>
          </a:xfrm>
          <a:prstGeom prst="rect">
            <a:avLst/>
          </a:prstGeom>
          <a:noFill/>
        </p:spPr>
        <p:txBody>
          <a:bodyPr wrap="square">
            <a:spAutoFit/>
          </a:bodyPr>
          <a:lstStyle/>
          <a:p>
            <a:r>
              <a:rPr kumimoji="1" lang="en-US" altLang="zh-CN"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Main Algorithm</a:t>
            </a:r>
            <a:endParaRPr kumimoji="1" lang="zh-CN" altLang="en-US"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2709271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1937F2-5946-7BAD-2165-2F26639CDE21}"/>
              </a:ext>
            </a:extLst>
          </p:cNvPr>
          <p:cNvPicPr>
            <a:picLocks noChangeAspect="1"/>
          </p:cNvPicPr>
          <p:nvPr/>
        </p:nvPicPr>
        <p:blipFill>
          <a:blip r:embed="rId2"/>
          <a:stretch>
            <a:fillRect/>
          </a:stretch>
        </p:blipFill>
        <p:spPr>
          <a:xfrm>
            <a:off x="0" y="872790"/>
            <a:ext cx="5804160" cy="5112417"/>
          </a:xfrm>
          <a:prstGeom prst="rect">
            <a:avLst/>
          </a:prstGeom>
        </p:spPr>
      </p:pic>
      <p:sp>
        <p:nvSpPr>
          <p:cNvPr id="3" name="矩形 2"/>
          <p:cNvSpPr/>
          <p:nvPr/>
        </p:nvSpPr>
        <p:spPr>
          <a:xfrm>
            <a:off x="5800725" y="2571749"/>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5" name="文本框 14"/>
          <p:cNvSpPr txBox="1"/>
          <p:nvPr/>
        </p:nvSpPr>
        <p:spPr>
          <a:xfrm>
            <a:off x="6535384" y="1914448"/>
            <a:ext cx="4983516" cy="302909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This</a:t>
            </a:r>
            <a:r>
              <a:rPr lang="en-US" altLang="zh-CN" sz="2000" dirty="0">
                <a:solidFill>
                  <a:prstClr val="black"/>
                </a:solidFill>
                <a:latin typeface="OPPOSans R" panose="00020600040101010101" charset="-122"/>
                <a:ea typeface="OPPOSans R" panose="00020600040101010101" charset="-122"/>
              </a:rPr>
              <a:t> is the states of the alarm where it initializes as soon as it gets power, then goes to </a:t>
            </a:r>
            <a:r>
              <a:rPr lang="en-US" altLang="zh-CN" sz="2000" dirty="0" err="1">
                <a:solidFill>
                  <a:prstClr val="black"/>
                </a:solidFill>
                <a:latin typeface="OPPOSans R" panose="00020600040101010101" charset="-122"/>
                <a:ea typeface="OPPOSans R" panose="00020600040101010101" charset="-122"/>
              </a:rPr>
              <a:t>AlarmOff</a:t>
            </a:r>
            <a:r>
              <a:rPr lang="en-US" altLang="zh-CN" sz="2000" dirty="0">
                <a:solidFill>
                  <a:prstClr val="black"/>
                </a:solidFill>
                <a:latin typeface="OPPOSans R" panose="00020600040101010101" charset="-122"/>
                <a:ea typeface="OPPOSans R" panose="00020600040101010101" charset="-122"/>
              </a:rPr>
              <a:t> state. When it gets </a:t>
            </a:r>
            <a:r>
              <a:rPr lang="en-US" altLang="zh-CN" sz="2000" dirty="0" err="1">
                <a:solidFill>
                  <a:prstClr val="black"/>
                </a:solidFill>
                <a:latin typeface="OPPOSans R" panose="00020600040101010101" charset="-122"/>
                <a:ea typeface="OPPOSans R" panose="00020600040101010101" charset="-122"/>
              </a:rPr>
              <a:t>AlarmOn</a:t>
            </a:r>
            <a:r>
              <a:rPr lang="en-US" altLang="zh-CN" sz="2000" dirty="0">
                <a:solidFill>
                  <a:prstClr val="black"/>
                </a:solidFill>
                <a:latin typeface="OPPOSans R" panose="00020600040101010101" charset="-122"/>
                <a:ea typeface="OPPOSans R" panose="00020600040101010101" charset="-122"/>
              </a:rPr>
              <a:t> signal from the main algorithm it goes to </a:t>
            </a:r>
            <a:r>
              <a:rPr lang="en-US" altLang="zh-CN" sz="2000" dirty="0" err="1">
                <a:solidFill>
                  <a:prstClr val="black"/>
                </a:solidFill>
                <a:latin typeface="OPPOSans R" panose="00020600040101010101" charset="-122"/>
                <a:ea typeface="OPPOSans R" panose="00020600040101010101" charset="-122"/>
              </a:rPr>
              <a:t>AlarmOn</a:t>
            </a:r>
            <a:r>
              <a:rPr lang="en-US" altLang="zh-CN" sz="2000" dirty="0">
                <a:solidFill>
                  <a:prstClr val="black"/>
                </a:solidFill>
                <a:latin typeface="OPPOSans R" panose="00020600040101010101" charset="-122"/>
                <a:ea typeface="OPPOSans R" panose="00020600040101010101" charset="-122"/>
              </a:rPr>
              <a:t> state and stays on for 60 (period chosen by the client), then goes back to </a:t>
            </a:r>
            <a:r>
              <a:rPr lang="en-US" altLang="zh-CN" sz="2000" dirty="0" err="1">
                <a:solidFill>
                  <a:prstClr val="black"/>
                </a:solidFill>
                <a:latin typeface="OPPOSans R" panose="00020600040101010101" charset="-122"/>
                <a:ea typeface="OPPOSans R" panose="00020600040101010101" charset="-122"/>
              </a:rPr>
              <a:t>AlarmOff</a:t>
            </a:r>
            <a:r>
              <a:rPr lang="en-US" altLang="zh-CN" sz="2000" dirty="0">
                <a:solidFill>
                  <a:prstClr val="black"/>
                </a:solidFill>
                <a:latin typeface="OPPOSans R" panose="00020600040101010101" charset="-122"/>
                <a:ea typeface="OPPOSans R" panose="00020600040101010101" charset="-122"/>
              </a:rPr>
              <a:t> state.</a:t>
            </a:r>
            <a:endPar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sp>
        <p:nvSpPr>
          <p:cNvPr id="14" name="文本框 13"/>
          <p:cNvSpPr txBox="1"/>
          <p:nvPr/>
        </p:nvSpPr>
        <p:spPr>
          <a:xfrm>
            <a:off x="6535384" y="570730"/>
            <a:ext cx="4650358" cy="584775"/>
          </a:xfrm>
          <a:prstGeom prst="rect">
            <a:avLst/>
          </a:prstGeom>
          <a:noFill/>
        </p:spPr>
        <p:txBody>
          <a:bodyPr wrap="square">
            <a:spAutoFit/>
          </a:bodyPr>
          <a:lstStyle/>
          <a:p>
            <a:r>
              <a:rPr kumimoji="1" lang="en-US" altLang="zh-CN"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Alarm Driver</a:t>
            </a:r>
            <a:endParaRPr kumimoji="1" lang="zh-CN" altLang="en-US"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3658002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矩形 4"/>
          <p:cNvSpPr/>
          <p:nvPr/>
        </p:nvSpPr>
        <p:spPr>
          <a:xfrm rot="16200000">
            <a:off x="5831312" y="-1133035"/>
            <a:ext cx="529375" cy="8669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R" panose="00020600040101010101" charset="-122"/>
              <a:ea typeface="OPPOSans R" panose="00020600040101010101" charset="-122"/>
              <a:cs typeface="+mn-cs"/>
            </a:endParaRPr>
          </a:p>
        </p:txBody>
      </p:sp>
      <p:sp>
        <p:nvSpPr>
          <p:cNvPr id="6" name="文本框 5"/>
          <p:cNvSpPr txBox="1"/>
          <p:nvPr/>
        </p:nvSpPr>
        <p:spPr>
          <a:xfrm>
            <a:off x="934684" y="402844"/>
            <a:ext cx="4022255" cy="584775"/>
          </a:xfrm>
          <a:prstGeom prst="rect">
            <a:avLst/>
          </a:prstGeom>
          <a:noFill/>
        </p:spPr>
        <p:txBody>
          <a:bodyPr wrap="none" rtlCol="0">
            <a:spAutoFit/>
          </a:bodyPr>
          <a:lstStyle/>
          <a:p>
            <a:r>
              <a:rPr lang="en-US" altLang="zh-CN" sz="3200" dirty="0">
                <a:solidFill>
                  <a:schemeClr val="tx1">
                    <a:lumMod val="75000"/>
                    <a:lumOff val="25000"/>
                  </a:schemeClr>
                </a:solidFill>
                <a:latin typeface="OPPOSans M" panose="00020600040101010101" charset="-122"/>
                <a:ea typeface="OPPOSans M" panose="00020600040101010101" charset="-122"/>
                <a:cs typeface="OPPOSans M" panose="00020600040101010101" charset="-122"/>
              </a:rPr>
              <a:t>System Simulation</a:t>
            </a:r>
            <a:endParaRPr lang="zh-CN" altLang="en-US" sz="3200" dirty="0">
              <a:solidFill>
                <a:schemeClr val="tx1">
                  <a:lumMod val="75000"/>
                  <a:lumOff val="25000"/>
                </a:schemeClr>
              </a:solidFill>
              <a:latin typeface="OPPOSans M" panose="00020600040101010101" charset="-122"/>
              <a:ea typeface="OPPOSans M" panose="00020600040101010101" charset="-122"/>
              <a:cs typeface="OPPOSans M" panose="00020600040101010101" charset="-122"/>
            </a:endParaRPr>
          </a:p>
        </p:txBody>
      </p:sp>
      <p:sp>
        <p:nvSpPr>
          <p:cNvPr id="9" name="文本框 14">
            <a:extLst>
              <a:ext uri="{FF2B5EF4-FFF2-40B4-BE49-F238E27FC236}">
                <a16:creationId xmlns:a16="http://schemas.microsoft.com/office/drawing/2014/main" id="{765BCC95-7AD9-3847-B34C-90D6A7908DA5}"/>
              </a:ext>
            </a:extLst>
          </p:cNvPr>
          <p:cNvSpPr txBox="1"/>
          <p:nvPr/>
        </p:nvSpPr>
        <p:spPr>
          <a:xfrm>
            <a:off x="919778" y="1555677"/>
            <a:ext cx="10352441" cy="81310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At the</a:t>
            </a:r>
            <a:r>
              <a:rPr lang="en-US" altLang="zh-CN" sz="2000" dirty="0">
                <a:solidFill>
                  <a:prstClr val="black"/>
                </a:solidFill>
                <a:latin typeface="OPPOSans R" panose="00020600040101010101" charset="-122"/>
                <a:ea typeface="OPPOSans R" panose="00020600040101010101" charset="-122"/>
              </a:rPr>
              <a:t> beginning the alarm initializes and the pressure sensor initializes, then start reading pressure values and sending it to the main algorithm</a:t>
            </a:r>
            <a:endPar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pic>
        <p:nvPicPr>
          <p:cNvPr id="11" name="Picture 10">
            <a:extLst>
              <a:ext uri="{FF2B5EF4-FFF2-40B4-BE49-F238E27FC236}">
                <a16:creationId xmlns:a16="http://schemas.microsoft.com/office/drawing/2014/main" id="{B5559817-A5D4-1D00-FE34-052F4163772B}"/>
              </a:ext>
            </a:extLst>
          </p:cNvPr>
          <p:cNvPicPr>
            <a:picLocks noChangeAspect="1"/>
          </p:cNvPicPr>
          <p:nvPr/>
        </p:nvPicPr>
        <p:blipFill>
          <a:blip r:embed="rId3"/>
          <a:stretch>
            <a:fillRect/>
          </a:stretch>
        </p:blipFill>
        <p:spPr>
          <a:xfrm>
            <a:off x="0" y="3466219"/>
            <a:ext cx="12192000" cy="307256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CF7242-7B83-00ED-87A0-912F638E3A7B}"/>
              </a:ext>
            </a:extLst>
          </p:cNvPr>
          <p:cNvPicPr>
            <a:picLocks noChangeAspect="1"/>
          </p:cNvPicPr>
          <p:nvPr/>
        </p:nvPicPr>
        <p:blipFill>
          <a:blip r:embed="rId2"/>
          <a:stretch>
            <a:fillRect/>
          </a:stretch>
        </p:blipFill>
        <p:spPr>
          <a:xfrm>
            <a:off x="-1" y="211210"/>
            <a:ext cx="12192000" cy="3382700"/>
          </a:xfrm>
          <a:prstGeom prst="rect">
            <a:avLst/>
          </a:prstGeom>
        </p:spPr>
      </p:pic>
      <p:sp>
        <p:nvSpPr>
          <p:cNvPr id="8" name="矩形 7"/>
          <p:cNvSpPr/>
          <p:nvPr/>
        </p:nvSpPr>
        <p:spPr>
          <a:xfrm flipV="1">
            <a:off x="217489" y="3942106"/>
            <a:ext cx="11974511" cy="85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9" name="椭圆 8"/>
          <p:cNvSpPr/>
          <p:nvPr/>
        </p:nvSpPr>
        <p:spPr>
          <a:xfrm>
            <a:off x="5998366" y="3881463"/>
            <a:ext cx="206378" cy="206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0" name="矩形: 圆角 9"/>
          <p:cNvSpPr/>
          <p:nvPr/>
        </p:nvSpPr>
        <p:spPr>
          <a:xfrm>
            <a:off x="2045893" y="3772086"/>
            <a:ext cx="1895475" cy="4210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1" name="文本框 10"/>
          <p:cNvSpPr txBox="1"/>
          <p:nvPr/>
        </p:nvSpPr>
        <p:spPr>
          <a:xfrm>
            <a:off x="2425205" y="3797923"/>
            <a:ext cx="11368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rPr>
              <a:t>Reading</a:t>
            </a: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12" name="矩形: 圆角 11"/>
          <p:cNvSpPr/>
          <p:nvPr/>
        </p:nvSpPr>
        <p:spPr>
          <a:xfrm>
            <a:off x="8250634" y="3774149"/>
            <a:ext cx="1895475" cy="4210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3" name="文本框 12"/>
          <p:cNvSpPr txBox="1"/>
          <p:nvPr/>
        </p:nvSpPr>
        <p:spPr>
          <a:xfrm>
            <a:off x="8597084" y="3842531"/>
            <a:ext cx="12025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rPr>
              <a:t>Main </a:t>
            </a:r>
            <a:r>
              <a:rPr kumimoji="0" lang="en-US" altLang="zh-CN" sz="1800" b="0" i="0" u="none" strike="noStrike" kern="1200" cap="none" spc="0" normalizeH="0" baseline="0" noProof="0" dirty="0" err="1">
                <a:ln>
                  <a:noFill/>
                </a:ln>
                <a:solidFill>
                  <a:prstClr val="white"/>
                </a:solidFill>
                <a:effectLst/>
                <a:uLnTx/>
                <a:uFillTx/>
                <a:latin typeface="OPPOSans M" panose="00020600040101010101" charset="-122"/>
                <a:ea typeface="OPPOSans M" panose="00020600040101010101" charset="-122"/>
                <a:cs typeface="+mn-cs"/>
              </a:rPr>
              <a:t>Alg</a:t>
            </a: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15" name="文本框 14"/>
          <p:cNvSpPr txBox="1"/>
          <p:nvPr/>
        </p:nvSpPr>
        <p:spPr>
          <a:xfrm>
            <a:off x="1110869" y="4891557"/>
            <a:ext cx="3765521" cy="1551771"/>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After </a:t>
            </a:r>
            <a:r>
              <a:rPr kumimoji="0" lang="en-US" altLang="zh-CN" sz="2000" b="0" i="0" u="none" strike="noStrike" kern="1200" cap="none" spc="0" normalizeH="0" baseline="0" noProof="0" dirty="0" err="1">
                <a:ln>
                  <a:noFill/>
                </a:ln>
                <a:solidFill>
                  <a:prstClr val="black"/>
                </a:solidFill>
                <a:effectLst/>
                <a:uLnTx/>
                <a:uFillTx/>
                <a:latin typeface="OPPOSans R" panose="00020600040101010101" charset="-122"/>
                <a:ea typeface="OPPOSans R" panose="00020600040101010101" charset="-122"/>
                <a:cs typeface="+mn-cs"/>
              </a:rPr>
              <a:t>readi</a:t>
            </a:r>
            <a:r>
              <a:rPr lang="en-US" altLang="zh-CN" sz="2000" dirty="0">
                <a:solidFill>
                  <a:prstClr val="black"/>
                </a:solidFill>
                <a:latin typeface="OPPOSans R" panose="00020600040101010101" charset="-122"/>
                <a:ea typeface="OPPOSans R" panose="00020600040101010101" charset="-122"/>
              </a:rPr>
              <a:t>ng the value of the pressure it is sent to the main algorithm, then it is compared to the threshold</a:t>
            </a:r>
          </a:p>
        </p:txBody>
      </p:sp>
      <p:sp>
        <p:nvSpPr>
          <p:cNvPr id="17" name="文本框 16"/>
          <p:cNvSpPr txBox="1"/>
          <p:nvPr/>
        </p:nvSpPr>
        <p:spPr>
          <a:xfrm>
            <a:off x="4669157" y="4429892"/>
            <a:ext cx="285368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0" i="0" u="none" strike="noStrike" kern="1200" cap="none" spc="0" normalizeH="0" baseline="0" noProof="0" dirty="0">
                <a:ln>
                  <a:noFill/>
                </a:ln>
                <a:solidFill>
                  <a:prstClr val="black">
                    <a:lumMod val="75000"/>
                    <a:lumOff val="25000"/>
                  </a:prstClr>
                </a:solidFill>
                <a:effectLst/>
                <a:uLnTx/>
                <a:uFillTx/>
                <a:latin typeface="OPPOSans B" panose="00020600040101010101" pitchFamily="18" charset="-122"/>
                <a:ea typeface="OPPOSans B" panose="00020600040101010101" pitchFamily="18" charset="-122"/>
                <a:cs typeface="OPPOSans B" panose="00020600040101010101" pitchFamily="18" charset="-122"/>
              </a:rPr>
              <a:t>Below threshold</a:t>
            </a:r>
            <a:endParaRPr kumimoji="1" lang="zh-CN" altLang="en-US" sz="2400" b="0" i="0" u="none" strike="noStrike" kern="1200" cap="none" spc="0" normalizeH="0" baseline="0" noProof="0" dirty="0">
              <a:ln>
                <a:noFill/>
              </a:ln>
              <a:solidFill>
                <a:prstClr val="black">
                  <a:lumMod val="75000"/>
                  <a:lumOff val="25000"/>
                </a:prstClr>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20" name="文本框 19"/>
          <p:cNvSpPr txBox="1"/>
          <p:nvPr/>
        </p:nvSpPr>
        <p:spPr>
          <a:xfrm>
            <a:off x="7380179" y="4891557"/>
            <a:ext cx="3636382" cy="1551771"/>
          </a:xfrm>
          <a:prstGeom prst="rect">
            <a:avLst/>
          </a:prstGeom>
          <a:noFill/>
        </p:spPr>
        <p:txBody>
          <a:bodyPr wrap="square" rtlCol="0">
            <a:spAutoFit/>
          </a:bodyPr>
          <a:lstStyle/>
          <a:p>
            <a:pPr algn="ctr">
              <a:lnSpc>
                <a:spcPct val="120000"/>
              </a:lnSpc>
              <a:defRPr/>
            </a:pPr>
            <a:r>
              <a:rPr lang="en-US" altLang="zh-CN" sz="2000" dirty="0">
                <a:solidFill>
                  <a:prstClr val="black"/>
                </a:solidFill>
                <a:latin typeface="OPPOSans R" panose="00020600040101010101" charset="-122"/>
                <a:ea typeface="OPPOSans R" panose="00020600040101010101" charset="-122"/>
              </a:rPr>
              <a:t>When the value is below threshold it keeps the alarm off and reads the pressure again</a:t>
            </a:r>
          </a:p>
        </p:txBody>
      </p:sp>
      <p:sp>
        <p:nvSpPr>
          <p:cNvPr id="7" name="矩形 6"/>
          <p:cNvSpPr/>
          <p:nvPr/>
        </p:nvSpPr>
        <p:spPr>
          <a:xfrm>
            <a:off x="1" y="3169947"/>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Tree>
    <p:extLst>
      <p:ext uri="{BB962C8B-B14F-4D97-AF65-F5344CB8AC3E}">
        <p14:creationId xmlns:p14="http://schemas.microsoft.com/office/powerpoint/2010/main" val="3447857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E33603-2B83-E221-6905-7E113C54F51F}"/>
              </a:ext>
            </a:extLst>
          </p:cNvPr>
          <p:cNvPicPr>
            <a:picLocks noChangeAspect="1"/>
          </p:cNvPicPr>
          <p:nvPr/>
        </p:nvPicPr>
        <p:blipFill>
          <a:blip r:embed="rId2"/>
          <a:stretch>
            <a:fillRect/>
          </a:stretch>
        </p:blipFill>
        <p:spPr>
          <a:xfrm>
            <a:off x="0" y="167604"/>
            <a:ext cx="12192000" cy="3525505"/>
          </a:xfrm>
          <a:prstGeom prst="rect">
            <a:avLst/>
          </a:prstGeom>
        </p:spPr>
      </p:pic>
      <p:sp>
        <p:nvSpPr>
          <p:cNvPr id="11" name="矩形 10"/>
          <p:cNvSpPr/>
          <p:nvPr/>
        </p:nvSpPr>
        <p:spPr>
          <a:xfrm flipV="1">
            <a:off x="0" y="4622680"/>
            <a:ext cx="12192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2" name="椭圆 11"/>
          <p:cNvSpPr/>
          <p:nvPr/>
        </p:nvSpPr>
        <p:spPr>
          <a:xfrm>
            <a:off x="5912049" y="4537194"/>
            <a:ext cx="206378" cy="206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3" name="矩形: 圆角 12"/>
          <p:cNvSpPr/>
          <p:nvPr/>
        </p:nvSpPr>
        <p:spPr>
          <a:xfrm>
            <a:off x="2008287" y="4417060"/>
            <a:ext cx="1895475" cy="4210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4" name="文本框 13"/>
          <p:cNvSpPr txBox="1"/>
          <p:nvPr/>
        </p:nvSpPr>
        <p:spPr>
          <a:xfrm>
            <a:off x="2387599" y="4455717"/>
            <a:ext cx="11368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prstClr val="white"/>
                </a:solidFill>
                <a:effectLst/>
                <a:uLnTx/>
                <a:uFillTx/>
                <a:latin typeface="OPPOSans M" panose="00020600040101010101" charset="-122"/>
                <a:ea typeface="OPPOSans M" panose="00020600040101010101" charset="-122"/>
                <a:cs typeface="+mn-cs"/>
              </a:rPr>
              <a:t>Readi</a:t>
            </a:r>
            <a:r>
              <a:rPr lang="en-US" altLang="zh-CN" dirty="0">
                <a:solidFill>
                  <a:prstClr val="white"/>
                </a:solidFill>
                <a:latin typeface="OPPOSans M" panose="00020600040101010101" charset="-122"/>
                <a:ea typeface="OPPOSans M" panose="00020600040101010101" charset="-122"/>
              </a:rPr>
              <a:t>ng</a:t>
            </a: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15" name="矩形: 圆角 14"/>
          <p:cNvSpPr/>
          <p:nvPr/>
        </p:nvSpPr>
        <p:spPr>
          <a:xfrm>
            <a:off x="8288238" y="4412934"/>
            <a:ext cx="1895475" cy="4210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6" name="文本框 15"/>
          <p:cNvSpPr txBox="1"/>
          <p:nvPr/>
        </p:nvSpPr>
        <p:spPr>
          <a:xfrm>
            <a:off x="8634687" y="4438014"/>
            <a:ext cx="12025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rPr>
              <a:t>Main </a:t>
            </a:r>
            <a:r>
              <a:rPr kumimoji="0" lang="en-US" altLang="zh-CN" sz="1800" b="0" i="0" u="none" strike="noStrike" kern="1200" cap="none" spc="0" normalizeH="0" baseline="0" noProof="0" dirty="0" err="1">
                <a:ln>
                  <a:noFill/>
                </a:ln>
                <a:solidFill>
                  <a:prstClr val="white"/>
                </a:solidFill>
                <a:effectLst/>
                <a:uLnTx/>
                <a:uFillTx/>
                <a:latin typeface="OPPOSans M" panose="00020600040101010101" charset="-122"/>
                <a:ea typeface="OPPOSans M" panose="00020600040101010101" charset="-122"/>
                <a:cs typeface="+mn-cs"/>
              </a:rPr>
              <a:t>Alg</a:t>
            </a: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0" name="文本框 19"/>
          <p:cNvSpPr txBox="1"/>
          <p:nvPr/>
        </p:nvSpPr>
        <p:spPr>
          <a:xfrm>
            <a:off x="1074691" y="5138625"/>
            <a:ext cx="3762666" cy="1551771"/>
          </a:xfrm>
          <a:prstGeom prst="rect">
            <a:avLst/>
          </a:prstGeom>
          <a:noFill/>
        </p:spPr>
        <p:txBody>
          <a:bodyPr wrap="square" rtlCol="0">
            <a:spAutoFit/>
          </a:bodyPr>
          <a:lstStyle/>
          <a:p>
            <a:pPr algn="ctr">
              <a:lnSpc>
                <a:spcPct val="120000"/>
              </a:lnSpc>
              <a:defRPr/>
            </a:pPr>
            <a:r>
              <a:rPr lang="en-US" altLang="zh-CN" sz="2000" dirty="0">
                <a:solidFill>
                  <a:prstClr val="black"/>
                </a:solidFill>
                <a:latin typeface="OPPOSans R" panose="00020600040101010101" charset="-122"/>
                <a:ea typeface="OPPOSans R" panose="00020600040101010101" charset="-122"/>
              </a:rPr>
              <a:t>We get the value again and send it to the main algorithm to compare it to the threshold</a:t>
            </a:r>
          </a:p>
        </p:txBody>
      </p:sp>
      <p:sp>
        <p:nvSpPr>
          <p:cNvPr id="22" name="文本框 21"/>
          <p:cNvSpPr txBox="1"/>
          <p:nvPr/>
        </p:nvSpPr>
        <p:spPr>
          <a:xfrm>
            <a:off x="7200522" y="5133750"/>
            <a:ext cx="4070904" cy="1551771"/>
          </a:xfrm>
          <a:prstGeom prst="rect">
            <a:avLst/>
          </a:prstGeom>
          <a:noFill/>
        </p:spPr>
        <p:txBody>
          <a:bodyPr wrap="square" rtlCol="0">
            <a:spAutoFit/>
          </a:bodyPr>
          <a:lstStyle/>
          <a:p>
            <a:pPr algn="ctr">
              <a:lnSpc>
                <a:spcPct val="120000"/>
              </a:lnSpc>
              <a:defRPr/>
            </a:pPr>
            <a:r>
              <a:rPr lang="en-US" altLang="zh-CN" sz="2000" dirty="0">
                <a:solidFill>
                  <a:prstClr val="black"/>
                </a:solidFill>
                <a:latin typeface="OPPOSans R" panose="00020600040101010101" charset="-122"/>
                <a:ea typeface="OPPOSans R" panose="00020600040101010101" charset="-122"/>
              </a:rPr>
              <a:t>When it is above the threshold it turns the Alarm on and start the timer of the alarm and the timer of sensor</a:t>
            </a:r>
          </a:p>
        </p:txBody>
      </p:sp>
      <p:sp>
        <p:nvSpPr>
          <p:cNvPr id="8" name="文本框 7"/>
          <p:cNvSpPr txBox="1"/>
          <p:nvPr/>
        </p:nvSpPr>
        <p:spPr>
          <a:xfrm>
            <a:off x="4533323" y="3991467"/>
            <a:ext cx="29638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0" i="0" u="none" strike="noStrike" kern="1200" cap="none" spc="0" normalizeH="0" baseline="0" noProof="0" dirty="0">
                <a:ln>
                  <a:noFill/>
                </a:ln>
                <a:solidFill>
                  <a:prstClr val="black">
                    <a:lumMod val="75000"/>
                    <a:lumOff val="25000"/>
                  </a:prstClr>
                </a:solidFill>
                <a:effectLst/>
                <a:uLnTx/>
                <a:uFillTx/>
                <a:latin typeface="OPPOSans B" panose="00020600040101010101" pitchFamily="18" charset="-122"/>
                <a:ea typeface="OPPOSans B" panose="00020600040101010101" pitchFamily="18" charset="-122"/>
                <a:cs typeface="OPPOSans B" panose="00020600040101010101" pitchFamily="18" charset="-122"/>
              </a:rPr>
              <a:t>Above threshold</a:t>
            </a:r>
            <a:endParaRPr kumimoji="1" lang="zh-CN" altLang="en-US" sz="2400" b="0" i="0" u="none" strike="noStrike" kern="1200" cap="none" spc="0" normalizeH="0" baseline="0" noProof="0" dirty="0">
              <a:ln>
                <a:noFill/>
              </a:ln>
              <a:solidFill>
                <a:prstClr val="black">
                  <a:lumMod val="75000"/>
                  <a:lumOff val="25000"/>
                </a:prstClr>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Tree>
    <p:extLst>
      <p:ext uri="{BB962C8B-B14F-4D97-AF65-F5344CB8AC3E}">
        <p14:creationId xmlns:p14="http://schemas.microsoft.com/office/powerpoint/2010/main" val="1574049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V="1">
            <a:off x="0" y="4592834"/>
            <a:ext cx="11974513" cy="75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2" name="椭圆 11"/>
          <p:cNvSpPr/>
          <p:nvPr/>
        </p:nvSpPr>
        <p:spPr>
          <a:xfrm>
            <a:off x="5912049" y="4537194"/>
            <a:ext cx="206378" cy="206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3" name="矩形: 圆角 12"/>
          <p:cNvSpPr/>
          <p:nvPr/>
        </p:nvSpPr>
        <p:spPr>
          <a:xfrm>
            <a:off x="2008287" y="4417060"/>
            <a:ext cx="1895475" cy="4210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4" name="文本框 13"/>
          <p:cNvSpPr txBox="1"/>
          <p:nvPr/>
        </p:nvSpPr>
        <p:spPr>
          <a:xfrm>
            <a:off x="2283185" y="4483735"/>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rPr>
              <a:t>Alarm on</a:t>
            </a: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15" name="矩形: 圆角 14"/>
          <p:cNvSpPr/>
          <p:nvPr/>
        </p:nvSpPr>
        <p:spPr>
          <a:xfrm>
            <a:off x="8288238" y="4412934"/>
            <a:ext cx="1895475" cy="42100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16" name="文本框 15"/>
          <p:cNvSpPr txBox="1"/>
          <p:nvPr/>
        </p:nvSpPr>
        <p:spPr>
          <a:xfrm>
            <a:off x="8691013" y="4453132"/>
            <a:ext cx="12025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rPr>
              <a:t>Main </a:t>
            </a:r>
            <a:r>
              <a:rPr kumimoji="0" lang="en-US" altLang="zh-CN" sz="1800" b="0" i="0" u="none" strike="noStrike" kern="1200" cap="none" spc="0" normalizeH="0" baseline="0" noProof="0" dirty="0" err="1">
                <a:ln>
                  <a:noFill/>
                </a:ln>
                <a:solidFill>
                  <a:prstClr val="white"/>
                </a:solidFill>
                <a:effectLst/>
                <a:uLnTx/>
                <a:uFillTx/>
                <a:latin typeface="OPPOSans M" panose="00020600040101010101" charset="-122"/>
                <a:ea typeface="OPPOSans M" panose="00020600040101010101" charset="-122"/>
                <a:cs typeface="+mn-cs"/>
              </a:rPr>
              <a:t>Alg</a:t>
            </a: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0" name="文本框 19"/>
          <p:cNvSpPr txBox="1"/>
          <p:nvPr/>
        </p:nvSpPr>
        <p:spPr>
          <a:xfrm>
            <a:off x="690416" y="5167906"/>
            <a:ext cx="4531215" cy="1182440"/>
          </a:xfrm>
          <a:prstGeom prst="rect">
            <a:avLst/>
          </a:prstGeom>
          <a:noFill/>
        </p:spPr>
        <p:txBody>
          <a:bodyPr wrap="square" rtlCol="0">
            <a:spAutoFit/>
          </a:bodyPr>
          <a:lstStyle/>
          <a:p>
            <a:pPr algn="ctr">
              <a:lnSpc>
                <a:spcPct val="120000"/>
              </a:lnSpc>
              <a:defRPr/>
            </a:pPr>
            <a:r>
              <a:rPr lang="en-US" altLang="zh-CN" sz="2000" dirty="0">
                <a:solidFill>
                  <a:prstClr val="black"/>
                </a:solidFill>
                <a:latin typeface="OPPOSans R" panose="00020600040101010101" charset="-122"/>
                <a:ea typeface="OPPOSans R" panose="00020600040101010101" charset="-122"/>
              </a:rPr>
              <a:t>The alarm is  on as soon as it gets the signal from the main algorithm and until the timer is off</a:t>
            </a:r>
          </a:p>
        </p:txBody>
      </p:sp>
      <p:sp>
        <p:nvSpPr>
          <p:cNvPr id="22" name="文本框 21"/>
          <p:cNvSpPr txBox="1"/>
          <p:nvPr/>
        </p:nvSpPr>
        <p:spPr>
          <a:xfrm>
            <a:off x="7280823" y="5167906"/>
            <a:ext cx="3910303" cy="1182440"/>
          </a:xfrm>
          <a:prstGeom prst="rect">
            <a:avLst/>
          </a:prstGeom>
          <a:noFill/>
        </p:spPr>
        <p:txBody>
          <a:bodyPr wrap="square" rtlCol="0">
            <a:spAutoFit/>
          </a:bodyPr>
          <a:lstStyle/>
          <a:p>
            <a:pPr algn="ctr">
              <a:lnSpc>
                <a:spcPct val="120000"/>
              </a:lnSpc>
              <a:defRPr/>
            </a:pPr>
            <a:r>
              <a:rPr lang="en-US" altLang="zh-CN" sz="2000" dirty="0">
                <a:solidFill>
                  <a:prstClr val="black"/>
                </a:solidFill>
                <a:latin typeface="OPPOSans R" panose="00020600040101010101" charset="-122"/>
                <a:ea typeface="OPPOSans R" panose="00020600040101010101" charset="-122"/>
              </a:rPr>
              <a:t>The main algorithm goes back to reading the values after the timer of the sensor is off</a:t>
            </a:r>
          </a:p>
        </p:txBody>
      </p:sp>
      <p:sp>
        <p:nvSpPr>
          <p:cNvPr id="8" name="文本框 7"/>
          <p:cNvSpPr txBox="1"/>
          <p:nvPr/>
        </p:nvSpPr>
        <p:spPr>
          <a:xfrm>
            <a:off x="4533323" y="3991467"/>
            <a:ext cx="296383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0" i="0" u="none" strike="noStrike" kern="1200" cap="none" spc="0" normalizeH="0" baseline="0" noProof="0" dirty="0">
                <a:ln>
                  <a:noFill/>
                </a:ln>
                <a:solidFill>
                  <a:prstClr val="black">
                    <a:lumMod val="75000"/>
                    <a:lumOff val="25000"/>
                  </a:prstClr>
                </a:solidFill>
                <a:effectLst/>
                <a:uLnTx/>
                <a:uFillTx/>
                <a:latin typeface="OPPOSans B" panose="00020600040101010101" pitchFamily="18" charset="-122"/>
                <a:ea typeface="OPPOSans B" panose="00020600040101010101" pitchFamily="18" charset="-122"/>
                <a:cs typeface="OPPOSans B" panose="00020600040101010101" pitchFamily="18" charset="-122"/>
              </a:rPr>
              <a:t>Above threshold</a:t>
            </a:r>
            <a:endParaRPr kumimoji="1" lang="zh-CN" altLang="en-US" sz="2400" b="0" i="0" u="none" strike="noStrike" kern="1200" cap="none" spc="0" normalizeH="0" baseline="0" noProof="0" dirty="0">
              <a:ln>
                <a:noFill/>
              </a:ln>
              <a:solidFill>
                <a:prstClr val="black">
                  <a:lumMod val="75000"/>
                  <a:lumOff val="25000"/>
                </a:prstClr>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10" name="矩形 9"/>
          <p:cNvSpPr/>
          <p:nvPr/>
        </p:nvSpPr>
        <p:spPr>
          <a:xfrm>
            <a:off x="11896725" y="3770313"/>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R" panose="00020600040101010101" charset="-122"/>
              <a:ea typeface="OPPOSans R" panose="00020600040101010101" charset="-122"/>
              <a:cs typeface="+mn-cs"/>
            </a:endParaRPr>
          </a:p>
        </p:txBody>
      </p:sp>
      <p:pic>
        <p:nvPicPr>
          <p:cNvPr id="3" name="Picture 2">
            <a:extLst>
              <a:ext uri="{FF2B5EF4-FFF2-40B4-BE49-F238E27FC236}">
                <a16:creationId xmlns:a16="http://schemas.microsoft.com/office/drawing/2014/main" id="{61ADC345-FB6F-80B9-8474-D3D7323368BF}"/>
              </a:ext>
            </a:extLst>
          </p:cNvPr>
          <p:cNvPicPr>
            <a:picLocks noChangeAspect="1"/>
          </p:cNvPicPr>
          <p:nvPr/>
        </p:nvPicPr>
        <p:blipFill>
          <a:blip r:embed="rId2"/>
          <a:stretch>
            <a:fillRect/>
          </a:stretch>
        </p:blipFill>
        <p:spPr>
          <a:xfrm>
            <a:off x="0" y="316023"/>
            <a:ext cx="12192000" cy="3159567"/>
          </a:xfrm>
          <a:prstGeom prst="rect">
            <a:avLst/>
          </a:prstGeom>
        </p:spPr>
      </p:pic>
    </p:spTree>
    <p:extLst>
      <p:ext uri="{BB962C8B-B14F-4D97-AF65-F5344CB8AC3E}">
        <p14:creationId xmlns:p14="http://schemas.microsoft.com/office/powerpoint/2010/main" val="74994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0370" r="20370"/>
          <a:stretch/>
        </p:blipFill>
        <p:spPr>
          <a:xfrm>
            <a:off x="660399" y="1052513"/>
            <a:ext cx="2520545" cy="4253420"/>
          </a:xfrm>
          <a:prstGeom prst="rect">
            <a:avLst/>
          </a:prstGeom>
        </p:spPr>
      </p:pic>
      <p:sp>
        <p:nvSpPr>
          <p:cNvPr id="3" name="矩形 2"/>
          <p:cNvSpPr/>
          <p:nvPr/>
        </p:nvSpPr>
        <p:spPr>
          <a:xfrm>
            <a:off x="3049162" y="3632200"/>
            <a:ext cx="295275" cy="23760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R" panose="00020600040101010101" charset="-122"/>
              <a:ea typeface="OPPOSans R" panose="00020600040101010101" charset="-122"/>
              <a:cs typeface="+mn-cs"/>
            </a:endParaRPr>
          </a:p>
        </p:txBody>
      </p:sp>
      <p:sp>
        <p:nvSpPr>
          <p:cNvPr id="15" name="矩形: 圆角 14"/>
          <p:cNvSpPr/>
          <p:nvPr/>
        </p:nvSpPr>
        <p:spPr>
          <a:xfrm>
            <a:off x="4614911" y="4358566"/>
            <a:ext cx="2048960" cy="476250"/>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4" name="文本框 3"/>
          <p:cNvSpPr txBox="1"/>
          <p:nvPr/>
        </p:nvSpPr>
        <p:spPr>
          <a:xfrm>
            <a:off x="4487998" y="2770426"/>
            <a:ext cx="3216005" cy="86177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000" b="0" i="0" u="none" strike="noStrike" kern="1200" cap="none" spc="0" normalizeH="0" baseline="0" noProof="0" dirty="0">
                <a:ln w="12700">
                  <a:noFill/>
                </a:ln>
                <a:solidFill>
                  <a:prstClr val="black"/>
                </a:solidFill>
                <a:effectLst/>
                <a:uLnTx/>
                <a:uFillTx/>
                <a:latin typeface="OPPOSans B" panose="00020600040101010101" pitchFamily="18" charset="-122"/>
                <a:ea typeface="OPPOSans B" panose="00020600040101010101" pitchFamily="18" charset="-122"/>
                <a:cs typeface="OPPOSans B" panose="00020600040101010101" pitchFamily="18" charset="-122"/>
              </a:rPr>
              <a:t>THANKS</a:t>
            </a:r>
            <a:endParaRPr kumimoji="0" lang="zh-CN" altLang="en-US" sz="5000" b="0" i="0" u="none" strike="noStrike" kern="1200" cap="none" spc="0" normalizeH="0" baseline="0" noProof="0" dirty="0">
              <a:ln w="12700">
                <a:noFill/>
              </a:ln>
              <a:solidFill>
                <a:prstClr val="black"/>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5" name="文本框 4"/>
          <p:cNvSpPr txBox="1"/>
          <p:nvPr/>
        </p:nvSpPr>
        <p:spPr>
          <a:xfrm>
            <a:off x="5124666" y="4412025"/>
            <a:ext cx="1029449"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all" spc="0" normalizeH="0" baseline="0" noProof="0" dirty="0">
                <a:ln>
                  <a:noFill/>
                </a:ln>
                <a:solidFill>
                  <a:prstClr val="white"/>
                </a:solidFill>
                <a:effectLst/>
                <a:uLnTx/>
                <a:uFillTx/>
                <a:latin typeface="OPPOSans R" panose="00020600040101010101" charset="-122"/>
                <a:ea typeface="OPPOSans R" panose="00020600040101010101" charset="-122"/>
                <a:cs typeface="+mn-cs"/>
              </a:rPr>
              <a:t>GitHub</a:t>
            </a:r>
            <a:endParaRPr kumimoji="0" lang="zh-CN" altLang="en-US" sz="1800" b="0" i="0" u="none" strike="noStrike" kern="1200" cap="all" spc="0" normalizeH="0" baseline="0" noProof="0" dirty="0">
              <a:ln>
                <a:noFill/>
              </a:ln>
              <a:solidFill>
                <a:prstClr val="white"/>
              </a:solidFill>
              <a:effectLst/>
              <a:uLnTx/>
              <a:uFillTx/>
              <a:latin typeface="OPPOSans R" panose="00020600040101010101" charset="-122"/>
              <a:ea typeface="OPPOSans R" panose="00020600040101010101" charset="-122"/>
              <a:cs typeface="+mn-cs"/>
            </a:endParaRPr>
          </a:p>
        </p:txBody>
      </p:sp>
      <p:sp>
        <p:nvSpPr>
          <p:cNvPr id="13" name="文本框 12"/>
          <p:cNvSpPr txBox="1"/>
          <p:nvPr/>
        </p:nvSpPr>
        <p:spPr>
          <a:xfrm>
            <a:off x="4614911" y="5058374"/>
            <a:ext cx="58721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err="1">
                <a:hlinkClick r:id="rId4"/>
              </a:rPr>
              <a:t>emadhajaj</a:t>
            </a:r>
            <a:r>
              <a:rPr lang="en-US" sz="1600" dirty="0">
                <a:hlinkClick r:id="rId4"/>
              </a:rPr>
              <a:t>/Mastering-Embedded-Systems (github.com)</a:t>
            </a:r>
            <a:r>
              <a:rPr lang="en-US" sz="1600" dirty="0"/>
              <a:t> </a:t>
            </a:r>
            <a:endParaRPr kumimoji="0" lang="zh-CN" altLang="en-US" sz="16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7307" b="7307"/>
          <a:stretch>
            <a:fillRect/>
          </a:stretch>
        </p:blipFill>
        <p:spPr>
          <a:xfrm>
            <a:off x="660400" y="1028700"/>
            <a:ext cx="10858500" cy="5207000"/>
          </a:xfrm>
          <a:prstGeom prst="rect">
            <a:avLst/>
          </a:prstGeom>
        </p:spPr>
      </p:pic>
      <p:sp>
        <p:nvSpPr>
          <p:cNvPr id="3" name="矩形 2"/>
          <p:cNvSpPr/>
          <p:nvPr/>
        </p:nvSpPr>
        <p:spPr>
          <a:xfrm>
            <a:off x="660400" y="2528570"/>
            <a:ext cx="4446905" cy="1800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grpSp>
        <p:nvGrpSpPr>
          <p:cNvPr id="6" name="组合 5"/>
          <p:cNvGrpSpPr/>
          <p:nvPr/>
        </p:nvGrpSpPr>
        <p:grpSpPr>
          <a:xfrm>
            <a:off x="838024" y="2921169"/>
            <a:ext cx="4040688" cy="1015663"/>
            <a:chOff x="744421" y="2921169"/>
            <a:chExt cx="4040688" cy="1015663"/>
          </a:xfrm>
        </p:grpSpPr>
        <p:sp>
          <p:nvSpPr>
            <p:cNvPr id="4" name="文本框 3"/>
            <p:cNvSpPr txBox="1"/>
            <p:nvPr/>
          </p:nvSpPr>
          <p:spPr>
            <a:xfrm>
              <a:off x="744421" y="2921169"/>
              <a:ext cx="1059906" cy="1015663"/>
            </a:xfrm>
            <a:prstGeom prst="rect">
              <a:avLst/>
            </a:prstGeom>
            <a:noFill/>
          </p:spPr>
          <p:txBody>
            <a:bodyPr wrap="none" rtlCol="0">
              <a:spAutoFit/>
            </a:bodyPr>
            <a:lstStyle/>
            <a:p>
              <a:r>
                <a:rPr lang="en-US" altLang="zh-CN" sz="6000" dirty="0">
                  <a:solidFill>
                    <a:schemeClr val="bg1"/>
                  </a:solidFill>
                  <a:latin typeface="+mj-lt"/>
                </a:rPr>
                <a:t>01</a:t>
              </a:r>
              <a:endParaRPr lang="zh-CN" altLang="en-US" sz="6000" dirty="0">
                <a:solidFill>
                  <a:schemeClr val="bg1"/>
                </a:solidFill>
                <a:latin typeface="+mj-lt"/>
              </a:endParaRPr>
            </a:p>
          </p:txBody>
        </p:sp>
        <p:sp>
          <p:nvSpPr>
            <p:cNvPr id="15" name="文本框 14"/>
            <p:cNvSpPr txBox="1"/>
            <p:nvPr/>
          </p:nvSpPr>
          <p:spPr>
            <a:xfrm>
              <a:off x="1853949" y="3169454"/>
              <a:ext cx="2931160" cy="434171"/>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all" spc="0" normalizeH="0" baseline="0" noProof="0" dirty="0">
                  <a:ln>
                    <a:noFill/>
                  </a:ln>
                  <a:solidFill>
                    <a:schemeClr val="bg1"/>
                  </a:solidFill>
                  <a:effectLst/>
                  <a:uLnTx/>
                  <a:uFillTx/>
                  <a:latin typeface="OPPOSans M" panose="00020600040101010101" charset="-122"/>
                  <a:ea typeface="OPPOSans M" panose="00020600040101010101" charset="-122"/>
                  <a:cs typeface="+mn-cs"/>
                </a:rPr>
                <a:t>Case study</a:t>
              </a:r>
              <a:endParaRPr kumimoji="0" lang="en-US" altLang="zh-CN" sz="1600" b="0" i="0" u="none" strike="noStrike" kern="1200" cap="all" spc="0" normalizeH="0" baseline="0" noProof="0" dirty="0">
                <a:ln>
                  <a:noFill/>
                </a:ln>
                <a:solidFill>
                  <a:schemeClr val="bg1"/>
                </a:solidFill>
                <a:effectLst/>
                <a:uLnTx/>
                <a:uFillTx/>
                <a:latin typeface="OPPOSans R" panose="00020600040101010101" charset="-122"/>
                <a:ea typeface="OPPOSans R" panose="00020600040101010101"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58695" y="599149"/>
            <a:ext cx="3623456" cy="1077218"/>
          </a:xfrm>
          <a:prstGeom prst="rect">
            <a:avLst/>
          </a:prstGeom>
          <a:noFill/>
        </p:spPr>
        <p:txBody>
          <a:bodyPr wrap="square">
            <a:spAutoFit/>
          </a:bodyPr>
          <a:lstStyle/>
          <a:p>
            <a:r>
              <a:rPr kumimoji="1" lang="en-US" altLang="zh-CN" sz="3200" dirty="0">
                <a:solidFill>
                  <a:schemeClr val="tx1">
                    <a:lumMod val="75000"/>
                    <a:lumOff val="25000"/>
                  </a:schemeClr>
                </a:solidFill>
                <a:latin typeface="OPPOSans B" panose="00020600040101010101" pitchFamily="18" charset="-122"/>
                <a:ea typeface="OPPOSans B" panose="00020600040101010101" pitchFamily="18" charset="-122"/>
                <a:cs typeface="OPPOSans B" panose="00020600040101010101" pitchFamily="18" charset="-122"/>
              </a:rPr>
              <a:t>Client Requirements</a:t>
            </a:r>
          </a:p>
        </p:txBody>
      </p:sp>
      <p:sp>
        <p:nvSpPr>
          <p:cNvPr id="7" name="文本框 6"/>
          <p:cNvSpPr txBox="1"/>
          <p:nvPr/>
        </p:nvSpPr>
        <p:spPr>
          <a:xfrm>
            <a:off x="5649190" y="1230289"/>
            <a:ext cx="5723660" cy="3767763"/>
          </a:xfrm>
          <a:prstGeom prst="rect">
            <a:avLst/>
          </a:prstGeom>
          <a:noFill/>
        </p:spPr>
        <p:txBody>
          <a:bodyPr wrap="square">
            <a:spAutoFit/>
          </a:bodyPr>
          <a:lstStyle/>
          <a:p>
            <a:pPr>
              <a:lnSpc>
                <a:spcPct val="120000"/>
              </a:lnSpc>
            </a:pPr>
            <a:r>
              <a:rPr lang="en-US" altLang="zh-CN" sz="2000" dirty="0">
                <a:solidFill>
                  <a:schemeClr val="tx1">
                    <a:lumMod val="75000"/>
                    <a:lumOff val="25000"/>
                  </a:schemeClr>
                </a:solidFill>
                <a:effectLst/>
              </a:rPr>
              <a:t>The client has requested the development of a pressure controlling system for an aircraft cabin. The system is designed to alert the crew when the cabin pressure exceeds 20 bars, with the alarm lasting for 60 seconds. The system is expected to monitor the pressure values and trigger the alarm when necessary. This case study outlines the development process and considerations for the pressure controlling system.</a:t>
            </a:r>
          </a:p>
        </p:txBody>
      </p:sp>
      <p:pic>
        <p:nvPicPr>
          <p:cNvPr id="4" name="Picture 3">
            <a:extLst>
              <a:ext uri="{FF2B5EF4-FFF2-40B4-BE49-F238E27FC236}">
                <a16:creationId xmlns:a16="http://schemas.microsoft.com/office/drawing/2014/main" id="{19A7551E-C395-14A9-01C9-0D85D6573035}"/>
              </a:ext>
            </a:extLst>
          </p:cNvPr>
          <p:cNvPicPr>
            <a:picLocks noChangeAspect="1"/>
          </p:cNvPicPr>
          <p:nvPr/>
        </p:nvPicPr>
        <p:blipFill>
          <a:blip r:embed="rId2"/>
          <a:stretch>
            <a:fillRect/>
          </a:stretch>
        </p:blipFill>
        <p:spPr>
          <a:xfrm>
            <a:off x="0" y="1869829"/>
            <a:ext cx="4124901" cy="3524742"/>
          </a:xfrm>
          <a:prstGeom prst="rect">
            <a:avLst/>
          </a:prstGeom>
        </p:spPr>
      </p:pic>
      <p:sp>
        <p:nvSpPr>
          <p:cNvPr id="6" name="矩形 5"/>
          <p:cNvSpPr/>
          <p:nvPr/>
        </p:nvSpPr>
        <p:spPr>
          <a:xfrm rot="5400000">
            <a:off x="3977263" y="2922588"/>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Tree>
    <p:extLst>
      <p:ext uri="{BB962C8B-B14F-4D97-AF65-F5344CB8AC3E}">
        <p14:creationId xmlns:p14="http://schemas.microsoft.com/office/powerpoint/2010/main" val="132171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0748" y="2607165"/>
            <a:ext cx="3562046"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3200"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Assumptions and Limitations</a:t>
            </a:r>
            <a:endParaRPr kumimoji="1" lang="en-US" altLang="zh-CN" sz="3200" b="0" i="0" u="none" strike="noStrike" kern="1200" cap="none" spc="0" normalizeH="0" baseline="0" noProof="0" dirty="0">
              <a:ln>
                <a:noFill/>
              </a:ln>
              <a:solidFill>
                <a:prstClr val="black">
                  <a:lumMod val="75000"/>
                  <a:lumOff val="25000"/>
                </a:prstClr>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5" name="矩形 4"/>
          <p:cNvSpPr/>
          <p:nvPr/>
        </p:nvSpPr>
        <p:spPr>
          <a:xfrm>
            <a:off x="4293734" y="2330000"/>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
        <p:nvSpPr>
          <p:cNvPr id="3" name="文本框 2"/>
          <p:cNvSpPr txBox="1"/>
          <p:nvPr/>
        </p:nvSpPr>
        <p:spPr>
          <a:xfrm>
            <a:off x="5711000" y="2076848"/>
            <a:ext cx="628113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spc="0" normalizeH="0" noProof="0" dirty="0">
                <a:ln>
                  <a:noFill/>
                </a:ln>
                <a:solidFill>
                  <a:prstClr val="black"/>
                </a:solidFill>
                <a:effectLst/>
                <a:uLnTx/>
                <a:uFillTx/>
                <a:latin typeface="OPPOSans M" panose="00020600040101010101" charset="-122"/>
                <a:ea typeface="OPPOSans M" panose="00020600040101010101" charset="-122"/>
                <a:cs typeface="+mn-cs"/>
              </a:rPr>
              <a:t>The initial version of the pressure controlling system does not include the option to keep track of measured values</a:t>
            </a:r>
            <a:endParaRPr kumimoji="0" lang="zh-CN" altLang="en-US" sz="2000" b="0" i="0" u="none" strike="noStrike" kern="1200" spc="0" normalizeH="0" noProof="0" dirty="0">
              <a:ln>
                <a:noFill/>
              </a:ln>
              <a:solidFill>
                <a:prstClr val="black"/>
              </a:solidFill>
              <a:effectLst/>
              <a:uLnTx/>
              <a:uFillTx/>
              <a:latin typeface="OPPOSans M" panose="00020600040101010101" charset="-122"/>
              <a:ea typeface="OPPOSans M" panose="00020600040101010101" charset="-122"/>
              <a:cs typeface="+mn-cs"/>
            </a:endParaRPr>
          </a:p>
        </p:txBody>
      </p:sp>
      <p:sp>
        <p:nvSpPr>
          <p:cNvPr id="7" name="文本框 6"/>
          <p:cNvSpPr txBox="1"/>
          <p:nvPr/>
        </p:nvSpPr>
        <p:spPr>
          <a:xfrm>
            <a:off x="5711000" y="3436305"/>
            <a:ext cx="628113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spc="0" normalizeH="0" noProof="0" dirty="0">
                <a:ln>
                  <a:noFill/>
                </a:ln>
                <a:solidFill>
                  <a:prstClr val="black"/>
                </a:solidFill>
                <a:effectLst/>
                <a:uLnTx/>
                <a:uFillTx/>
                <a:latin typeface="OPPOSans M" panose="00020600040101010101" charset="-122"/>
                <a:ea typeface="OPPOSans M" panose="00020600040101010101" charset="-122"/>
                <a:cs typeface="+mn-cs"/>
              </a:rPr>
              <a:t>The controller set up and shutdown procedures are not modeled</a:t>
            </a:r>
            <a:endParaRPr kumimoji="0" lang="zh-CN" altLang="en-US" sz="2000" b="0" i="0" u="none" strike="noStrike" kern="1200" spc="0" normalizeH="0" noProof="0" dirty="0">
              <a:ln>
                <a:noFill/>
              </a:ln>
              <a:solidFill>
                <a:prstClr val="black"/>
              </a:solidFill>
              <a:effectLst/>
              <a:uLnTx/>
              <a:uFillTx/>
              <a:latin typeface="OPPOSans M" panose="00020600040101010101" charset="-122"/>
              <a:ea typeface="OPPOSans M" panose="00020600040101010101" charset="-122"/>
              <a:cs typeface="+mn-cs"/>
            </a:endParaRPr>
          </a:p>
        </p:txBody>
      </p:sp>
      <p:sp>
        <p:nvSpPr>
          <p:cNvPr id="9" name="文本框 8"/>
          <p:cNvSpPr txBox="1"/>
          <p:nvPr/>
        </p:nvSpPr>
        <p:spPr>
          <a:xfrm>
            <a:off x="5711000" y="4833843"/>
            <a:ext cx="57150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spc="0" normalizeH="0" noProof="0" dirty="0">
                <a:ln>
                  <a:noFill/>
                </a:ln>
                <a:solidFill>
                  <a:prstClr val="black"/>
                </a:solidFill>
                <a:effectLst/>
                <a:uLnTx/>
                <a:uFillTx/>
                <a:latin typeface="OPPOSans M" panose="00020600040101010101" charset="-122"/>
                <a:ea typeface="OPPOSans M" panose="00020600040101010101" charset="-122"/>
                <a:cs typeface="+mn-cs"/>
              </a:rPr>
              <a:t>The controller maintenance is not modeled</a:t>
            </a:r>
            <a:endParaRPr kumimoji="0" lang="zh-CN" altLang="en-US" sz="2000" b="0" i="0" u="none" strike="noStrike" kern="1200" spc="0" normalizeH="0" noProof="0" dirty="0">
              <a:ln>
                <a:noFill/>
              </a:ln>
              <a:solidFill>
                <a:prstClr val="black"/>
              </a:solidFill>
              <a:effectLst/>
              <a:uLnTx/>
              <a:uFillTx/>
              <a:latin typeface="OPPOSans M" panose="00020600040101010101" charset="-122"/>
              <a:ea typeface="OPPOSans M" panose="00020600040101010101" charset="-122"/>
              <a:cs typeface="+mn-cs"/>
            </a:endParaRPr>
          </a:p>
        </p:txBody>
      </p:sp>
      <p:pic>
        <p:nvPicPr>
          <p:cNvPr id="13" name="图形 12" descr="徽章关注 轮廓"/>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890" y="2076848"/>
            <a:ext cx="400110" cy="400110"/>
          </a:xfrm>
          <a:prstGeom prst="rect">
            <a:avLst/>
          </a:prstGeom>
        </p:spPr>
      </p:pic>
      <p:pic>
        <p:nvPicPr>
          <p:cNvPr id="14" name="图形 13" descr="徽章关注 轮廓"/>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890" y="3442507"/>
            <a:ext cx="400110" cy="400110"/>
          </a:xfrm>
          <a:prstGeom prst="rect">
            <a:avLst/>
          </a:prstGeom>
        </p:spPr>
      </p:pic>
      <p:pic>
        <p:nvPicPr>
          <p:cNvPr id="15" name="图形 14" descr="徽章关注 轮廓"/>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890" y="4849047"/>
            <a:ext cx="400110" cy="400110"/>
          </a:xfrm>
          <a:prstGeom prst="rect">
            <a:avLst/>
          </a:prstGeom>
        </p:spPr>
      </p:pic>
      <p:pic>
        <p:nvPicPr>
          <p:cNvPr id="6" name="图形 12" descr="徽章关注 轮廓">
            <a:extLst>
              <a:ext uri="{FF2B5EF4-FFF2-40B4-BE49-F238E27FC236}">
                <a16:creationId xmlns:a16="http://schemas.microsoft.com/office/drawing/2014/main" id="{9FD092E6-6B81-B897-B085-2A81727C6E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0890" y="973468"/>
            <a:ext cx="400110" cy="400110"/>
          </a:xfrm>
          <a:prstGeom prst="rect">
            <a:avLst/>
          </a:prstGeom>
        </p:spPr>
      </p:pic>
      <p:sp>
        <p:nvSpPr>
          <p:cNvPr id="12" name="文本框 2">
            <a:extLst>
              <a:ext uri="{FF2B5EF4-FFF2-40B4-BE49-F238E27FC236}">
                <a16:creationId xmlns:a16="http://schemas.microsoft.com/office/drawing/2014/main" id="{21E52A23-B097-773E-4103-5272375FDD61}"/>
              </a:ext>
            </a:extLst>
          </p:cNvPr>
          <p:cNvSpPr txBox="1"/>
          <p:nvPr/>
        </p:nvSpPr>
        <p:spPr>
          <a:xfrm>
            <a:off x="5710999" y="983699"/>
            <a:ext cx="628113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spc="0" normalizeH="0" noProof="0" dirty="0">
                <a:ln>
                  <a:noFill/>
                </a:ln>
                <a:solidFill>
                  <a:prstClr val="black"/>
                </a:solidFill>
                <a:effectLst/>
                <a:uLnTx/>
                <a:uFillTx/>
                <a:latin typeface="OPPOSans M" panose="00020600040101010101" charset="-122"/>
                <a:ea typeface="OPPOSans M" panose="00020600040101010101" charset="-122"/>
                <a:cs typeface="+mn-cs"/>
              </a:rPr>
              <a:t>The pressure sensor and the alarm never fails. The controller never faces power cut</a:t>
            </a:r>
            <a:endParaRPr kumimoji="0" lang="zh-CN" altLang="en-US" sz="2000" b="0" i="0" u="none" strike="noStrike" kern="1200" spc="0" normalizeH="0" noProof="0" dirty="0">
              <a:ln>
                <a:noFill/>
              </a:ln>
              <a:solidFill>
                <a:prstClr val="black"/>
              </a:solidFill>
              <a:effectLst/>
              <a:uLnTx/>
              <a:uFillTx/>
              <a:latin typeface="OPPOSans M" panose="00020600040101010101" charset="-122"/>
              <a:ea typeface="OPPOSans M" panose="00020600040101010101" charset="-122"/>
              <a:cs typeface="+mn-cs"/>
            </a:endParaRPr>
          </a:p>
        </p:txBody>
      </p:sp>
    </p:spTree>
    <p:extLst>
      <p:ext uri="{BB962C8B-B14F-4D97-AF65-F5344CB8AC3E}">
        <p14:creationId xmlns:p14="http://schemas.microsoft.com/office/powerpoint/2010/main" val="4146764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t="11637" b="11637"/>
          <a:stretch/>
        </p:blipFill>
        <p:spPr>
          <a:xfrm>
            <a:off x="660400" y="1028700"/>
            <a:ext cx="10858500" cy="5207000"/>
          </a:xfrm>
          <a:prstGeom prst="rect">
            <a:avLst/>
          </a:prstGeom>
        </p:spPr>
      </p:pic>
      <p:sp>
        <p:nvSpPr>
          <p:cNvPr id="3" name="矩形 2"/>
          <p:cNvSpPr/>
          <p:nvPr/>
        </p:nvSpPr>
        <p:spPr>
          <a:xfrm>
            <a:off x="660401" y="2528596"/>
            <a:ext cx="3631681" cy="1800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grpSp>
        <p:nvGrpSpPr>
          <p:cNvPr id="6" name="组合 5"/>
          <p:cNvGrpSpPr/>
          <p:nvPr/>
        </p:nvGrpSpPr>
        <p:grpSpPr>
          <a:xfrm>
            <a:off x="758385" y="2921169"/>
            <a:ext cx="3445992" cy="1015663"/>
            <a:chOff x="672825" y="2921169"/>
            <a:chExt cx="3445992" cy="1015663"/>
          </a:xfrm>
        </p:grpSpPr>
        <p:sp>
          <p:nvSpPr>
            <p:cNvPr id="4" name="文本框 3"/>
            <p:cNvSpPr txBox="1"/>
            <p:nvPr/>
          </p:nvSpPr>
          <p:spPr>
            <a:xfrm>
              <a:off x="672825" y="2921169"/>
              <a:ext cx="1197764" cy="1015663"/>
            </a:xfrm>
            <a:prstGeom prst="rect">
              <a:avLst/>
            </a:prstGeom>
            <a:noFill/>
          </p:spPr>
          <p:txBody>
            <a:bodyPr wrap="none" rtlCol="0">
              <a:spAutoFit/>
            </a:bodyPr>
            <a:lstStyle/>
            <a:p>
              <a:r>
                <a:rPr lang="en-US" altLang="zh-CN" sz="6000" dirty="0">
                  <a:solidFill>
                    <a:schemeClr val="bg1"/>
                  </a:solidFill>
                  <a:latin typeface="+mj-lt"/>
                </a:rPr>
                <a:t>02</a:t>
              </a:r>
              <a:endParaRPr lang="zh-CN" altLang="en-US" sz="6000" dirty="0">
                <a:solidFill>
                  <a:schemeClr val="bg1"/>
                </a:solidFill>
                <a:latin typeface="+mj-lt"/>
              </a:endParaRPr>
            </a:p>
          </p:txBody>
        </p:sp>
        <p:sp>
          <p:nvSpPr>
            <p:cNvPr id="15" name="文本框 14"/>
            <p:cNvSpPr txBox="1"/>
            <p:nvPr/>
          </p:nvSpPr>
          <p:spPr>
            <a:xfrm>
              <a:off x="1870589" y="3209819"/>
              <a:ext cx="2248228" cy="43836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all" spc="0" normalizeH="0" baseline="0" noProof="0" dirty="0">
                  <a:ln>
                    <a:noFill/>
                  </a:ln>
                  <a:solidFill>
                    <a:schemeClr val="bg1"/>
                  </a:solidFill>
                  <a:effectLst/>
                  <a:uLnTx/>
                  <a:uFillTx/>
                  <a:latin typeface="OPPOSans M" panose="00020600040101010101" charset="-122"/>
                  <a:ea typeface="OPPOSans M" panose="00020600040101010101" charset="-122"/>
                  <a:cs typeface="+mn-cs"/>
                </a:rPr>
                <a:t>Method</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DLC Waterfall Model: The 6 phases you need to know about">
            <a:extLst>
              <a:ext uri="{FF2B5EF4-FFF2-40B4-BE49-F238E27FC236}">
                <a16:creationId xmlns:a16="http://schemas.microsoft.com/office/drawing/2014/main" id="{9D70142E-AB41-CCE8-CE2F-EDA4DEB3F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14325"/>
            <a:ext cx="9753600" cy="62293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482935" y="382300"/>
            <a:ext cx="3780560" cy="584775"/>
          </a:xfrm>
          <a:prstGeom prst="rect">
            <a:avLst/>
          </a:prstGeom>
          <a:noFill/>
        </p:spPr>
        <p:txBody>
          <a:bodyPr wrap="square">
            <a:spAutoFit/>
          </a:bodyPr>
          <a:lstStyle/>
          <a:p>
            <a:r>
              <a:rPr kumimoji="1" lang="en-US" altLang="zh-CN" sz="3200" dirty="0">
                <a:solidFill>
                  <a:schemeClr val="tx1">
                    <a:lumMod val="75000"/>
                    <a:lumOff val="25000"/>
                  </a:schemeClr>
                </a:solidFill>
                <a:latin typeface="OPPOSans B" panose="00020600040101010101" pitchFamily="18" charset="-122"/>
                <a:ea typeface="OPPOSans B" panose="00020600040101010101" pitchFamily="18" charset="-122"/>
                <a:cs typeface="OPPOSans B" panose="00020600040101010101" pitchFamily="18" charset="-122"/>
              </a:rPr>
              <a:t>waterfall model</a:t>
            </a:r>
          </a:p>
        </p:txBody>
      </p:sp>
      <p:sp>
        <p:nvSpPr>
          <p:cNvPr id="7" name="文本框 6"/>
          <p:cNvSpPr txBox="1"/>
          <p:nvPr/>
        </p:nvSpPr>
        <p:spPr>
          <a:xfrm>
            <a:off x="928505" y="4486275"/>
            <a:ext cx="4414155" cy="1182440"/>
          </a:xfrm>
          <a:prstGeom prst="rect">
            <a:avLst/>
          </a:prstGeom>
          <a:noFill/>
        </p:spPr>
        <p:txBody>
          <a:bodyPr wrap="square">
            <a:spAutoFit/>
          </a:bodyPr>
          <a:lstStyle/>
          <a:p>
            <a:pPr>
              <a:lnSpc>
                <a:spcPct val="120000"/>
              </a:lnSpc>
            </a:pPr>
            <a:r>
              <a:rPr lang="en-US" altLang="zh-CN" sz="2000" dirty="0">
                <a:solidFill>
                  <a:schemeClr val="tx1">
                    <a:lumMod val="75000"/>
                    <a:lumOff val="25000"/>
                  </a:schemeClr>
                </a:solidFill>
                <a:effectLst/>
              </a:rPr>
              <a:t>In the i</a:t>
            </a:r>
            <a:r>
              <a:rPr lang="en-US" altLang="zh-CN" sz="2000" dirty="0">
                <a:solidFill>
                  <a:schemeClr val="tx1">
                    <a:lumMod val="75000"/>
                    <a:lumOff val="25000"/>
                  </a:schemeClr>
                </a:solidFill>
              </a:rPr>
              <a:t>mplementation of this project, I am going to follow the waterfall model method</a:t>
            </a:r>
            <a:endParaRPr lang="en-US" altLang="zh-CN" sz="2000" dirty="0">
              <a:solidFill>
                <a:schemeClr val="tx1">
                  <a:lumMod val="75000"/>
                  <a:lumOff val="25000"/>
                </a:schemeClr>
              </a:solidFill>
              <a:effectLst/>
            </a:endParaRPr>
          </a:p>
        </p:txBody>
      </p:sp>
      <p:sp>
        <p:nvSpPr>
          <p:cNvPr id="6" name="矩形 5"/>
          <p:cNvSpPr/>
          <p:nvPr/>
        </p:nvSpPr>
        <p:spPr>
          <a:xfrm rot="5400000">
            <a:off x="9225577" y="746919"/>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Tree>
    <p:extLst>
      <p:ext uri="{BB962C8B-B14F-4D97-AF65-F5344CB8AC3E}">
        <p14:creationId xmlns:p14="http://schemas.microsoft.com/office/powerpoint/2010/main" val="2714246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4064" b="14064"/>
          <a:stretch>
            <a:fillRect/>
          </a:stretch>
        </p:blipFill>
        <p:spPr>
          <a:xfrm flipH="1">
            <a:off x="660400" y="1028700"/>
            <a:ext cx="10858500" cy="5207000"/>
          </a:xfrm>
          <a:prstGeom prst="rect">
            <a:avLst/>
          </a:prstGeom>
        </p:spPr>
      </p:pic>
      <p:sp>
        <p:nvSpPr>
          <p:cNvPr id="3" name="矩形 2"/>
          <p:cNvSpPr/>
          <p:nvPr/>
        </p:nvSpPr>
        <p:spPr>
          <a:xfrm>
            <a:off x="659865" y="2528596"/>
            <a:ext cx="3922415" cy="18008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grpSp>
        <p:nvGrpSpPr>
          <p:cNvPr id="6" name="组合 5"/>
          <p:cNvGrpSpPr/>
          <p:nvPr/>
        </p:nvGrpSpPr>
        <p:grpSpPr>
          <a:xfrm>
            <a:off x="729760" y="2921169"/>
            <a:ext cx="3852520" cy="1015663"/>
            <a:chOff x="641698" y="2921169"/>
            <a:chExt cx="3852520" cy="1015663"/>
          </a:xfrm>
        </p:grpSpPr>
        <p:sp>
          <p:nvSpPr>
            <p:cNvPr id="4" name="文本框 3"/>
            <p:cNvSpPr txBox="1"/>
            <p:nvPr/>
          </p:nvSpPr>
          <p:spPr>
            <a:xfrm>
              <a:off x="641698" y="2921169"/>
              <a:ext cx="1197764" cy="1015663"/>
            </a:xfrm>
            <a:prstGeom prst="rect">
              <a:avLst/>
            </a:prstGeom>
            <a:noFill/>
          </p:spPr>
          <p:txBody>
            <a:bodyPr wrap="none" rtlCol="0">
              <a:spAutoFit/>
            </a:bodyPr>
            <a:lstStyle/>
            <a:p>
              <a:r>
                <a:rPr lang="en-US" altLang="zh-CN" sz="6000" dirty="0">
                  <a:solidFill>
                    <a:schemeClr val="bg1"/>
                  </a:solidFill>
                  <a:latin typeface="+mj-lt"/>
                </a:rPr>
                <a:t>03</a:t>
              </a:r>
              <a:endParaRPr lang="zh-CN" altLang="en-US" sz="6000" dirty="0">
                <a:solidFill>
                  <a:schemeClr val="bg1"/>
                </a:solidFill>
                <a:latin typeface="+mj-lt"/>
              </a:endParaRPr>
            </a:p>
          </p:txBody>
        </p:sp>
        <p:sp>
          <p:nvSpPr>
            <p:cNvPr id="15" name="文本框 14"/>
            <p:cNvSpPr txBox="1"/>
            <p:nvPr/>
          </p:nvSpPr>
          <p:spPr>
            <a:xfrm>
              <a:off x="1839462" y="3205713"/>
              <a:ext cx="2654756" cy="42648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all" spc="0" normalizeH="0" baseline="0" noProof="0" dirty="0">
                  <a:ln>
                    <a:noFill/>
                  </a:ln>
                  <a:solidFill>
                    <a:schemeClr val="bg1"/>
                  </a:solidFill>
                  <a:effectLst/>
                  <a:uLnTx/>
                  <a:uFillTx/>
                  <a:latin typeface="OPPOSans M" panose="00020600040101010101" charset="-122"/>
                  <a:ea typeface="OPPOSans M" panose="00020600040101010101" charset="-122"/>
                  <a:cs typeface="+mn-cs"/>
                </a:rPr>
                <a:t>Requirements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8237" y="1340767"/>
            <a:ext cx="3839149" cy="954107"/>
          </a:xfrm>
          <a:prstGeom prst="rect">
            <a:avLst/>
          </a:prstGeom>
          <a:noFill/>
        </p:spPr>
        <p:txBody>
          <a:bodyPr wrap="square">
            <a:spAutoFit/>
          </a:bodyPr>
          <a:lstStyle/>
          <a:p>
            <a:r>
              <a:rPr kumimoji="1" lang="en-US" altLang="zh-CN" sz="2800" cap="all"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System</a:t>
            </a:r>
          </a:p>
          <a:p>
            <a:r>
              <a:rPr kumimoji="1" lang="en-US" altLang="zh-CN" sz="2800" cap="all" dirty="0">
                <a:solidFill>
                  <a:prstClr val="black">
                    <a:lumMod val="75000"/>
                    <a:lumOff val="25000"/>
                  </a:prstClr>
                </a:solidFill>
                <a:latin typeface="OPPOSans B" panose="00020600040101010101" pitchFamily="18" charset="-122"/>
                <a:ea typeface="OPPOSans B" panose="00020600040101010101" pitchFamily="18" charset="-122"/>
                <a:cs typeface="OPPOSans B" panose="00020600040101010101" pitchFamily="18" charset="-122"/>
              </a:rPr>
              <a:t>Requirements</a:t>
            </a:r>
          </a:p>
        </p:txBody>
      </p:sp>
      <p:sp>
        <p:nvSpPr>
          <p:cNvPr id="19" name="文本框 18"/>
          <p:cNvSpPr txBox="1"/>
          <p:nvPr/>
        </p:nvSpPr>
        <p:spPr>
          <a:xfrm>
            <a:off x="3997386" y="487936"/>
            <a:ext cx="8036377" cy="192110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To implement this</a:t>
            </a:r>
            <a:r>
              <a:rPr lang="en-US" altLang="zh-CN" sz="2000" dirty="0">
                <a:solidFill>
                  <a:prstClr val="black"/>
                </a:solidFill>
                <a:latin typeface="OPPOSans R" panose="00020600040101010101" charset="-122"/>
                <a:ea typeface="OPPOSans R" panose="00020600040101010101" charset="-122"/>
              </a:rPr>
              <a:t> system, we are going to divide it into two main sub systems which are:</a:t>
            </a: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dirty="0">
                <a:solidFill>
                  <a:prstClr val="black"/>
                </a:solidFill>
                <a:latin typeface="OPPOSans R" panose="00020600040101010101" charset="-122"/>
                <a:ea typeface="OPPOSans R" panose="00020600040101010101" charset="-122"/>
              </a:rPr>
              <a:t>- Measurement system: and that includes the pressure sensor and comparing it to the threshold given by customer</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rPr>
              <a:t>-</a:t>
            </a:r>
            <a:r>
              <a:rPr lang="en-US" altLang="zh-CN" sz="2000" dirty="0">
                <a:solidFill>
                  <a:prstClr val="black"/>
                </a:solidFill>
                <a:latin typeface="OPPOSans R" panose="00020600040101010101" charset="-122"/>
                <a:ea typeface="OPPOSans R" panose="00020600040101010101" charset="-122"/>
              </a:rPr>
              <a:t> Warning system: and that includes the alarm and monitoring it</a:t>
            </a:r>
            <a:endParaRPr kumimoji="0" lang="en-US" altLang="zh-CN" sz="2000" b="0" i="0" u="none" strike="noStrike" kern="1200" cap="none" spc="0" normalizeH="0" baseline="0" noProof="0" dirty="0">
              <a:ln>
                <a:noFill/>
              </a:ln>
              <a:solidFill>
                <a:prstClr val="black"/>
              </a:solidFill>
              <a:effectLst/>
              <a:uLnTx/>
              <a:uFillTx/>
              <a:latin typeface="OPPOSans R" panose="00020600040101010101" charset="-122"/>
              <a:ea typeface="OPPOSans R" panose="00020600040101010101" charset="-122"/>
              <a:cs typeface="+mn-cs"/>
            </a:endParaRPr>
          </a:p>
        </p:txBody>
      </p:sp>
      <p:pic>
        <p:nvPicPr>
          <p:cNvPr id="9" name="Picture 8">
            <a:extLst>
              <a:ext uri="{FF2B5EF4-FFF2-40B4-BE49-F238E27FC236}">
                <a16:creationId xmlns:a16="http://schemas.microsoft.com/office/drawing/2014/main" id="{440B217B-A191-F131-66F7-DD0292609D30}"/>
              </a:ext>
            </a:extLst>
          </p:cNvPr>
          <p:cNvPicPr>
            <a:picLocks noChangeAspect="1"/>
          </p:cNvPicPr>
          <p:nvPr/>
        </p:nvPicPr>
        <p:blipFill>
          <a:blip r:embed="rId2"/>
          <a:stretch>
            <a:fillRect/>
          </a:stretch>
        </p:blipFill>
        <p:spPr>
          <a:xfrm>
            <a:off x="1838145" y="3055267"/>
            <a:ext cx="8515709" cy="3406283"/>
          </a:xfrm>
          <a:prstGeom prst="rect">
            <a:avLst/>
          </a:prstGeom>
        </p:spPr>
      </p:pic>
      <p:sp>
        <p:nvSpPr>
          <p:cNvPr id="10" name="矩形 5">
            <a:extLst>
              <a:ext uri="{FF2B5EF4-FFF2-40B4-BE49-F238E27FC236}">
                <a16:creationId xmlns:a16="http://schemas.microsoft.com/office/drawing/2014/main" id="{AA91964E-9AB8-92F1-22BC-D54C6D943065}"/>
              </a:ext>
            </a:extLst>
          </p:cNvPr>
          <p:cNvSpPr/>
          <p:nvPr/>
        </p:nvSpPr>
        <p:spPr>
          <a:xfrm>
            <a:off x="3416612" y="0"/>
            <a:ext cx="295275"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OPPOSans R" panose="00020600040101010101" charset="-122"/>
              <a:ea typeface="OPPOSans R" panose="00020600040101010101" charset="-122"/>
              <a:cs typeface="+mn-cs"/>
            </a:endParaRPr>
          </a:p>
        </p:txBody>
      </p:sp>
    </p:spTree>
    <p:extLst>
      <p:ext uri="{BB962C8B-B14F-4D97-AF65-F5344CB8AC3E}">
        <p14:creationId xmlns:p14="http://schemas.microsoft.com/office/powerpoint/2010/main" val="11778780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Theme">
  <a:themeElements>
    <a:clrScheme name="商业主题1">
      <a:dk1>
        <a:srgbClr val="000000"/>
      </a:dk1>
      <a:lt1>
        <a:srgbClr val="FFFFFF"/>
      </a:lt1>
      <a:dk2>
        <a:srgbClr val="778495"/>
      </a:dk2>
      <a:lt2>
        <a:srgbClr val="F0F0F0"/>
      </a:lt2>
      <a:accent1>
        <a:srgbClr val="045249"/>
      </a:accent1>
      <a:accent2>
        <a:srgbClr val="049373"/>
      </a:accent2>
      <a:accent3>
        <a:srgbClr val="64BF9C"/>
      </a:accent3>
      <a:accent4>
        <a:srgbClr val="C30217"/>
      </a:accent4>
      <a:accent5>
        <a:srgbClr val="FC9804"/>
      </a:accent5>
      <a:accent6>
        <a:srgbClr val="847C78"/>
      </a:accent6>
      <a:hlink>
        <a:srgbClr val="045249"/>
      </a:hlink>
      <a:folHlink>
        <a:srgbClr val="BFBFBF"/>
      </a:folHlink>
    </a:clrScheme>
    <a:fontScheme name="商业主题 1">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69f10d0-eb5f-426e-9a9a-516c43d8b8f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1A7748A6D28743BF9BA9F2D496DB6E" ma:contentTypeVersion="10" ma:contentTypeDescription="Create a new document." ma:contentTypeScope="" ma:versionID="726d760dd732ccf02f41a6473daaf9f7">
  <xsd:schema xmlns:xsd="http://www.w3.org/2001/XMLSchema" xmlns:xs="http://www.w3.org/2001/XMLSchema" xmlns:p="http://schemas.microsoft.com/office/2006/metadata/properties" xmlns:ns3="169f10d0-eb5f-426e-9a9a-516c43d8b8f5" xmlns:ns4="a90f3d39-f186-4a63-a67d-2c58b6edc905" targetNamespace="http://schemas.microsoft.com/office/2006/metadata/properties" ma:root="true" ma:fieldsID="8ee52dd3eb6a70ea809a197bcabb5607" ns3:_="" ns4:_="">
    <xsd:import namespace="169f10d0-eb5f-426e-9a9a-516c43d8b8f5"/>
    <xsd:import namespace="a90f3d39-f186-4a63-a67d-2c58b6edc90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SearchPropertie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9f10d0-eb5f-426e-9a9a-516c43d8b8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_activity" ma:index="16" nillable="true" ma:displayName="_activity" ma:hidden="true" ma:internalName="_activity">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0f3d39-f186-4a63-a67d-2c58b6edc90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5B2F39-3E9C-4906-BB9F-3C3A4152EF8F}">
  <ds:schemaRefs>
    <ds:schemaRef ds:uri="http://schemas.microsoft.com/office/infopath/2007/PartnerControls"/>
    <ds:schemaRef ds:uri="http://purl.org/dc/elements/1.1/"/>
    <ds:schemaRef ds:uri="http://purl.org/dc/terms/"/>
    <ds:schemaRef ds:uri="http://schemas.microsoft.com/office/2006/metadata/properties"/>
    <ds:schemaRef ds:uri="http://schemas.microsoft.com/office/2006/documentManagement/types"/>
    <ds:schemaRef ds:uri="a90f3d39-f186-4a63-a67d-2c58b6edc905"/>
    <ds:schemaRef ds:uri="http://www.w3.org/XML/1998/namespace"/>
    <ds:schemaRef ds:uri="http://schemas.openxmlformats.org/package/2006/metadata/core-properties"/>
    <ds:schemaRef ds:uri="169f10d0-eb5f-426e-9a9a-516c43d8b8f5"/>
    <ds:schemaRef ds:uri="http://purl.org/dc/dcmitype/"/>
  </ds:schemaRefs>
</ds:datastoreItem>
</file>

<file path=customXml/itemProps2.xml><?xml version="1.0" encoding="utf-8"?>
<ds:datastoreItem xmlns:ds="http://schemas.openxmlformats.org/officeDocument/2006/customXml" ds:itemID="{6BC82498-C830-4217-BF20-43DFFD120F10}">
  <ds:schemaRefs>
    <ds:schemaRef ds:uri="http://schemas.microsoft.com/sharepoint/v3/contenttype/forms"/>
  </ds:schemaRefs>
</ds:datastoreItem>
</file>

<file path=customXml/itemProps3.xml><?xml version="1.0" encoding="utf-8"?>
<ds:datastoreItem xmlns:ds="http://schemas.openxmlformats.org/officeDocument/2006/customXml" ds:itemID="{A6E5A12D-CCCC-40A4-9BDB-B84E154237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9f10d0-eb5f-426e-9a9a-516c43d8b8f5"/>
    <ds:schemaRef ds:uri="a90f3d39-f186-4a63-a67d-2c58b6edc9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834</TotalTime>
  <Words>851</Words>
  <Application>Microsoft Office PowerPoint</Application>
  <PresentationFormat>Widescreen</PresentationFormat>
  <Paragraphs>71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OPPOSans R</vt:lpstr>
      <vt:lpstr>OPPOSans M</vt:lpstr>
      <vt:lpstr>ui-sans-serif</vt:lpstr>
      <vt:lpstr>Arial</vt:lpstr>
      <vt:lpstr>OPPOSans B</vt:lpstr>
      <vt:lpstr>等线</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jie</dc:creator>
  <cp:lastModifiedBy>عماد محمود احمد حجاج</cp:lastModifiedBy>
  <cp:revision>142</cp:revision>
  <dcterms:created xsi:type="dcterms:W3CDTF">2022-08-07T07:49:00Z</dcterms:created>
  <dcterms:modified xsi:type="dcterms:W3CDTF">2024-01-18T03:52:12Z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83D4F4ADF0734CFF8C135F1E59EB83FC</vt:lpwstr>
  </property>
  <property fmtid="{D5CDD505-2E9C-101B-9397-08002B2CF9AE}" pid="3" name="KSOProductBuildVer">
    <vt:lpwstr>1033-11.2.0.11388</vt:lpwstr>
  </property>
  <property fmtid="{D5CDD505-2E9C-101B-9397-08002B2CF9AE}" pid="4" name="ContentTypeId">
    <vt:lpwstr>0x010100C91A7748A6D28743BF9BA9F2D496DB6E</vt:lpwstr>
  </property>
</Properties>
</file>